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39"/>
  </p:notesMasterIdLst>
  <p:handoutMasterIdLst>
    <p:handoutMasterId r:id="rId40"/>
  </p:handoutMasterIdLst>
  <p:sldIdLst>
    <p:sldId id="523" r:id="rId3"/>
    <p:sldId id="304" r:id="rId4"/>
    <p:sldId id="323" r:id="rId5"/>
    <p:sldId id="522" r:id="rId6"/>
    <p:sldId id="536" r:id="rId7"/>
    <p:sldId id="535" r:id="rId8"/>
    <p:sldId id="543" r:id="rId9"/>
    <p:sldId id="569" r:id="rId10"/>
    <p:sldId id="528" r:id="rId11"/>
    <p:sldId id="570" r:id="rId12"/>
    <p:sldId id="542" r:id="rId13"/>
    <p:sldId id="545" r:id="rId14"/>
    <p:sldId id="571" r:id="rId15"/>
    <p:sldId id="544" r:id="rId16"/>
    <p:sldId id="546" r:id="rId17"/>
    <p:sldId id="550" r:id="rId18"/>
    <p:sldId id="547" r:id="rId19"/>
    <p:sldId id="552" r:id="rId20"/>
    <p:sldId id="572" r:id="rId21"/>
    <p:sldId id="553" r:id="rId22"/>
    <p:sldId id="554" r:id="rId23"/>
    <p:sldId id="573" r:id="rId24"/>
    <p:sldId id="555" r:id="rId25"/>
    <p:sldId id="548" r:id="rId26"/>
    <p:sldId id="574" r:id="rId27"/>
    <p:sldId id="529" r:id="rId28"/>
    <p:sldId id="551" r:id="rId29"/>
    <p:sldId id="558" r:id="rId30"/>
    <p:sldId id="561" r:id="rId31"/>
    <p:sldId id="562" r:id="rId32"/>
    <p:sldId id="559" r:id="rId33"/>
    <p:sldId id="560" r:id="rId34"/>
    <p:sldId id="565" r:id="rId35"/>
    <p:sldId id="530" r:id="rId36"/>
    <p:sldId id="549" r:id="rId37"/>
    <p:sldId id="527"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84DC63-9A47-4B17-8E6B-73E505EE63F6}">
          <p14:sldIdLst>
            <p14:sldId id="523"/>
          </p14:sldIdLst>
        </p14:section>
        <p14:section name="目录" id="{D3C2D7EC-0F97-40D5-844C-839BA5840E61}">
          <p14:sldIdLst>
            <p14:sldId id="304"/>
          </p14:sldIdLst>
        </p14:section>
        <p14:section name="第一部分" id="{265A2FF1-3CAE-4977-A756-598CE47ADA33}">
          <p14:sldIdLst>
            <p14:sldId id="323"/>
            <p14:sldId id="522"/>
            <p14:sldId id="536"/>
            <p14:sldId id="535"/>
            <p14:sldId id="543"/>
            <p14:sldId id="569"/>
          </p14:sldIdLst>
        </p14:section>
        <p14:section name="第二部分" id="{A8E86E71-9C77-4C96-B791-FE741CBF9FE6}">
          <p14:sldIdLst>
            <p14:sldId id="528"/>
            <p14:sldId id="570"/>
            <p14:sldId id="542"/>
            <p14:sldId id="545"/>
            <p14:sldId id="571"/>
            <p14:sldId id="544"/>
            <p14:sldId id="546"/>
            <p14:sldId id="550"/>
            <p14:sldId id="547"/>
            <p14:sldId id="552"/>
            <p14:sldId id="572"/>
            <p14:sldId id="553"/>
            <p14:sldId id="554"/>
            <p14:sldId id="573"/>
            <p14:sldId id="555"/>
            <p14:sldId id="548"/>
            <p14:sldId id="574"/>
          </p14:sldIdLst>
        </p14:section>
        <p14:section name="第三部分" id="{7C2F4F9B-DE59-45A3-91D6-E3EFAD65EAB9}">
          <p14:sldIdLst>
            <p14:sldId id="529"/>
            <p14:sldId id="551"/>
            <p14:sldId id="558"/>
            <p14:sldId id="561"/>
            <p14:sldId id="562"/>
            <p14:sldId id="559"/>
            <p14:sldId id="560"/>
            <p14:sldId id="565"/>
          </p14:sldIdLst>
        </p14:section>
        <p14:section name="第四部分" id="{42551F27-816C-429C-8246-7D79A0A683FB}">
          <p14:sldIdLst>
            <p14:sldId id="530"/>
            <p14:sldId id="549"/>
          </p14:sldIdLst>
        </p14:section>
        <p14:section name="尾页" id="{8E9D42EA-C53A-4F4C-B21E-8D446A759F37}">
          <p14:sldIdLst>
            <p14:sldId id="527"/>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B7D2B"/>
    <a:srgbClr val="141213"/>
    <a:srgbClr val="D9D9D9"/>
    <a:srgbClr val="505122"/>
    <a:srgbClr val="817222"/>
    <a:srgbClr val="515223"/>
    <a:srgbClr val="FECD54"/>
    <a:srgbClr val="9A8B3D"/>
    <a:srgbClr val="D3D1D2"/>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1" autoAdjust="0"/>
    <p:restoredTop sz="90022" autoAdjust="0"/>
  </p:normalViewPr>
  <p:slideViewPr>
    <p:cSldViewPr snapToGrid="0" showGuides="1">
      <p:cViewPr varScale="1">
        <p:scale>
          <a:sx n="80" d="100"/>
          <a:sy n="80" d="100"/>
        </p:scale>
        <p:origin x="600" y="53"/>
      </p:cViewPr>
      <p:guideLst>
        <p:guide orient="horz" pos="2273"/>
        <p:guide pos="3840"/>
        <p:guide pos="1050"/>
        <p:guide pos="6630"/>
        <p:guide orient="horz" pos="648"/>
        <p:guide orient="horz" pos="731"/>
        <p:guide orient="horz" pos="3952"/>
        <p:guide orient="horz" pos="3838"/>
      </p:guideLst>
    </p:cSldViewPr>
  </p:slideViewPr>
  <p:notesTextViewPr>
    <p:cViewPr>
      <p:scale>
        <a:sx n="1" d="1"/>
        <a:sy n="1" d="1"/>
      </p:scale>
      <p:origin x="0" y="0"/>
    </p:cViewPr>
  </p:notesTextViewPr>
  <p:sorterViewPr>
    <p:cViewPr varScale="1">
      <p:scale>
        <a:sx n="100" d="100"/>
        <a:sy n="100" d="100"/>
      </p:scale>
      <p:origin x="0" y="-1388"/>
    </p:cViewPr>
  </p:sorterViewPr>
  <p:notesViewPr>
    <p:cSldViewPr snapToGrid="0" showGuides="1">
      <p:cViewPr varScale="1">
        <p:scale>
          <a:sx n="47" d="100"/>
          <a:sy n="47" d="100"/>
        </p:scale>
        <p:origin x="1924" y="56"/>
      </p:cViewPr>
      <p:guideLst/>
    </p:cSldViewPr>
  </p:notesViewPr>
  <p:gridSpacing cx="46800" cy="46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2021/6/17</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endParaRPr kumimoji="1" lang="zh-CN" altLang="en-US"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如果是一台摄像机拍的，比如，这台正对着的，拍的所有人，可以认为它是服从同一个分布的</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13</a:t>
            </a:fld>
            <a:endParaRPr lang="zh-CN" altLang="en-US"/>
          </a:p>
        </p:txBody>
      </p:sp>
    </p:spTree>
    <p:extLst>
      <p:ext uri="{BB962C8B-B14F-4D97-AF65-F5344CB8AC3E}">
        <p14:creationId xmlns:p14="http://schemas.microsoft.com/office/powerpoint/2010/main" val="152876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反正归根到底就是在梯度、</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loss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、损失函数上面做文章，肯定是本地和全局的一些关系而已。</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22</a:t>
            </a:fld>
            <a:endParaRPr lang="zh-CN" altLang="en-US"/>
          </a:p>
        </p:txBody>
      </p:sp>
    </p:spTree>
    <p:extLst>
      <p:ext uri="{BB962C8B-B14F-4D97-AF65-F5344CB8AC3E}">
        <p14:creationId xmlns:p14="http://schemas.microsoft.com/office/powerpoint/2010/main" val="749697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总而言之，用范老师的话说，是因为机器学习没有解决的问题，导致联邦学习这里有一些东西可以作。</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23</a:t>
            </a:fld>
            <a:endParaRPr lang="zh-CN" altLang="en-US"/>
          </a:p>
        </p:txBody>
      </p:sp>
    </p:spTree>
    <p:extLst>
      <p:ext uri="{BB962C8B-B14F-4D97-AF65-F5344CB8AC3E}">
        <p14:creationId xmlns:p14="http://schemas.microsoft.com/office/powerpoint/2010/main" val="219788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Different from </a:t>
            </a:r>
            <a:r>
              <a:rPr lang="en-US" altLang="zh-CN" dirty="0" err="1"/>
              <a:t>FedAvg</a:t>
            </a:r>
            <a:r>
              <a:rPr lang="en-US" altLang="zh-CN" dirty="0"/>
              <a:t>, where the weight for aggregation is solely </a:t>
            </a:r>
            <a:r>
              <a:rPr lang="en-US" altLang="zh-CN" dirty="0" err="1"/>
              <a:t>proportioanl</a:t>
            </a:r>
            <a:r>
              <a:rPr lang="en-US" altLang="zh-CN" dirty="0"/>
              <a:t> to the size of local datasets .</a:t>
            </a:r>
            <a:r>
              <a:rPr lang="en-US" altLang="zh-CN" dirty="0" err="1"/>
              <a:t>FedAdp</a:t>
            </a:r>
            <a:r>
              <a:rPr lang="en-US" altLang="zh-CN" dirty="0"/>
              <a:t> takes both the data size and the node contribution into consideration when assigning weights for model aggregation.</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3259785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154070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g"/><Relationship Id="rId17" Type="http://schemas.openxmlformats.org/officeDocument/2006/relationships/image" Target="../media/image34.jpg"/><Relationship Id="rId2" Type="http://schemas.openxmlformats.org/officeDocument/2006/relationships/image" Target="../media/image19.jpeg"/><Relationship Id="rId16" Type="http://schemas.openxmlformats.org/officeDocument/2006/relationships/image" Target="../media/image33.jpg"/><Relationship Id="rId1" Type="http://schemas.openxmlformats.org/officeDocument/2006/relationships/slideLayout" Target="../slideLayouts/slideLayout11.xml"/><Relationship Id="rId6" Type="http://schemas.openxmlformats.org/officeDocument/2006/relationships/image" Target="../media/image23.jpeg"/><Relationship Id="rId11" Type="http://schemas.openxmlformats.org/officeDocument/2006/relationships/image" Target="../media/image28.jpg"/><Relationship Id="rId5" Type="http://schemas.openxmlformats.org/officeDocument/2006/relationships/image" Target="../media/image22.jpeg"/><Relationship Id="rId15" Type="http://schemas.openxmlformats.org/officeDocument/2006/relationships/image" Target="../media/image32.jpg"/><Relationship Id="rId10" Type="http://schemas.openxmlformats.org/officeDocument/2006/relationships/image" Target="../media/image27.jpg"/><Relationship Id="rId4" Type="http://schemas.openxmlformats.org/officeDocument/2006/relationships/image" Target="../media/image21.jpeg"/><Relationship Id="rId9" Type="http://schemas.openxmlformats.org/officeDocument/2006/relationships/image" Target="../media/image26.jpg"/><Relationship Id="rId1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7.jpe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4129716" y="1424459"/>
            <a:ext cx="7339793" cy="2189795"/>
          </a:xfrm>
          <a:prstGeom prst="rect">
            <a:avLst/>
          </a:prstGeom>
        </p:spPr>
        <p:txBody>
          <a:bodyPr lIns="0" rIns="0" anchor="ctr"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None/>
            </a:pPr>
            <a:r>
              <a:rPr lang="en-US" altLang="zh-CN" sz="4400" b="1" dirty="0">
                <a:solidFill>
                  <a:schemeClr val="accent1"/>
                </a:solidFill>
                <a:cs typeface="+mn-ea"/>
              </a:rPr>
              <a:t>Fast-Convergent Federated Learning with Adaptive Weighting</a:t>
            </a:r>
            <a:endParaRPr lang="zh-CN" altLang="en-US" sz="4400" b="1" dirty="0">
              <a:solidFill>
                <a:schemeClr val="accent1"/>
              </a:solidFill>
              <a:cs typeface="+mn-ea"/>
              <a:sym typeface="+mn-lt"/>
            </a:endParaRPr>
          </a:p>
        </p:txBody>
      </p:sp>
      <p:sp>
        <p:nvSpPr>
          <p:cNvPr id="64" name="矩形 63">
            <a:extLst>
              <a:ext uri="{FF2B5EF4-FFF2-40B4-BE49-F238E27FC236}">
                <a16:creationId xmlns:a16="http://schemas.microsoft.com/office/drawing/2014/main" id="{3FDA94B7-63AB-4449-B259-ABBFB1BD1237}"/>
              </a:ext>
            </a:extLst>
          </p:cNvPr>
          <p:cNvSpPr/>
          <p:nvPr/>
        </p:nvSpPr>
        <p:spPr>
          <a:xfrm>
            <a:off x="6720416" y="5206812"/>
            <a:ext cx="2158390" cy="453457"/>
          </a:xfrm>
          <a:prstGeom prst="rect">
            <a:avLst/>
          </a:prstGeom>
        </p:spPr>
        <p:txBody>
          <a:bodyPr wrap="square" lIns="0" rIns="0">
            <a:spAutoFit/>
          </a:bodyPr>
          <a:lstStyle/>
          <a:p>
            <a:pPr algn="dist">
              <a:lnSpc>
                <a:spcPct val="130000"/>
              </a:lnSpc>
            </a:pPr>
            <a:r>
              <a:rPr lang="en-US" altLang="zh-CN" sz="2000" dirty="0">
                <a:solidFill>
                  <a:schemeClr val="accent1"/>
                </a:solidFill>
                <a:cs typeface="+mn-ea"/>
                <a:sym typeface="+mn-lt"/>
              </a:rPr>
              <a:t>2021</a:t>
            </a:r>
            <a:r>
              <a:rPr lang="zh-CN" altLang="en-US" sz="2000" dirty="0">
                <a:solidFill>
                  <a:schemeClr val="accent1"/>
                </a:solidFill>
                <a:cs typeface="+mn-ea"/>
                <a:sym typeface="+mn-lt"/>
              </a:rPr>
              <a:t>年</a:t>
            </a:r>
            <a:r>
              <a:rPr lang="en-US" altLang="zh-CN" sz="2000" dirty="0">
                <a:solidFill>
                  <a:schemeClr val="accent1"/>
                </a:solidFill>
                <a:cs typeface="+mn-ea"/>
                <a:sym typeface="+mn-lt"/>
              </a:rPr>
              <a:t>06</a:t>
            </a:r>
            <a:r>
              <a:rPr lang="zh-CN" altLang="en-US" sz="2000" dirty="0">
                <a:solidFill>
                  <a:schemeClr val="accent1"/>
                </a:solidFill>
                <a:cs typeface="+mn-ea"/>
                <a:sym typeface="+mn-lt"/>
              </a:rPr>
              <a:t>月</a:t>
            </a:r>
            <a:r>
              <a:rPr lang="en-US" altLang="zh-CN" sz="2000" dirty="0">
                <a:solidFill>
                  <a:schemeClr val="accent1"/>
                </a:solidFill>
                <a:cs typeface="+mn-ea"/>
                <a:sym typeface="+mn-lt"/>
              </a:rPr>
              <a:t>17</a:t>
            </a:r>
            <a:r>
              <a:rPr lang="zh-CN" altLang="en-US" sz="2000" dirty="0">
                <a:solidFill>
                  <a:schemeClr val="accent1"/>
                </a:solidFill>
                <a:cs typeface="+mn-ea"/>
                <a:sym typeface="+mn-lt"/>
              </a:rPr>
              <a:t>日</a:t>
            </a:r>
          </a:p>
        </p:txBody>
      </p:sp>
      <p:sp>
        <p:nvSpPr>
          <p:cNvPr id="71" name="矩形 70">
            <a:extLst>
              <a:ext uri="{FF2B5EF4-FFF2-40B4-BE49-F238E27FC236}">
                <a16:creationId xmlns:a16="http://schemas.microsoft.com/office/drawing/2014/main" id="{E993F5B2-B1FA-4937-8A72-4D85BD9C8F1B}"/>
              </a:ext>
            </a:extLst>
          </p:cNvPr>
          <p:cNvSpPr/>
          <p:nvPr/>
        </p:nvSpPr>
        <p:spPr>
          <a:xfrm>
            <a:off x="7150367" y="4111572"/>
            <a:ext cx="1298489" cy="597921"/>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成新宇</a:t>
            </a:r>
            <a:endParaRPr lang="en-US" altLang="zh-CN" sz="2800" dirty="0">
              <a:solidFill>
                <a:schemeClr val="accent1"/>
              </a:solidFill>
              <a:cs typeface="+mn-ea"/>
              <a:sym typeface="+mn-lt"/>
            </a:endParaRPr>
          </a:p>
        </p:txBody>
      </p:sp>
      <p:sp>
        <p:nvSpPr>
          <p:cNvPr id="2" name="文本框 1">
            <a:extLst>
              <a:ext uri="{FF2B5EF4-FFF2-40B4-BE49-F238E27FC236}">
                <a16:creationId xmlns:a16="http://schemas.microsoft.com/office/drawing/2014/main" id="{5628F440-F59A-483F-B4A5-8C8E9C2208ED}"/>
              </a:ext>
            </a:extLst>
          </p:cNvPr>
          <p:cNvSpPr txBox="1"/>
          <p:nvPr/>
        </p:nvSpPr>
        <p:spPr>
          <a:xfrm>
            <a:off x="3745077" y="6232233"/>
            <a:ext cx="8434574"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 Wu H, Wang P. Fast-convergent federated learning with adaptive weighting[J]. IEEE Transactions on Cognitive Communications and Networking, 2021.</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Microsoft YaHe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srgbClr val="000000"/>
              </a:solidFill>
              <a:effectLst/>
              <a:uLnTx/>
              <a:uFillTx/>
              <a:latin typeface="Microsoft YaHei" panose="020F0502020204030204"/>
              <a:ea typeface="Microsoft YaHei"/>
              <a:cs typeface="+mn-cs"/>
            </a:endParaRPr>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ea typeface="+mn-ea"/>
                <a:cs typeface="+mn-ea"/>
              </a:rPr>
              <a:t>roadmap</a:t>
            </a:r>
            <a:endParaRPr lang="zh-CN" altLang="en-US" dirty="0"/>
          </a:p>
        </p:txBody>
      </p:sp>
      <p:grpSp>
        <p:nvGrpSpPr>
          <p:cNvPr id="22" name="组合 21">
            <a:extLst>
              <a:ext uri="{FF2B5EF4-FFF2-40B4-BE49-F238E27FC236}">
                <a16:creationId xmlns:a16="http://schemas.microsoft.com/office/drawing/2014/main" id="{4E26E35D-698E-4AE0-8FB1-29D6E4DCEF2B}"/>
              </a:ext>
            </a:extLst>
          </p:cNvPr>
          <p:cNvGrpSpPr/>
          <p:nvPr/>
        </p:nvGrpSpPr>
        <p:grpSpPr>
          <a:xfrm>
            <a:off x="666749" y="4013079"/>
            <a:ext cx="10858500" cy="1337728"/>
            <a:chOff x="664280" y="3089764"/>
            <a:chExt cx="10858500" cy="1337728"/>
          </a:xfrm>
        </p:grpSpPr>
        <p:sp>
          <p:nvSpPr>
            <p:cNvPr id="23" name="left-arrowhead_45248">
              <a:extLst>
                <a:ext uri="{FF2B5EF4-FFF2-40B4-BE49-F238E27FC236}">
                  <a16:creationId xmlns:a16="http://schemas.microsoft.com/office/drawing/2014/main" id="{4CEA4101-C4DE-46B6-874D-2E7742337AF9}"/>
                </a:ext>
              </a:extLst>
            </p:cNvPr>
            <p:cNvSpPr>
              <a:spLocks noChangeAspect="1"/>
            </p:cNvSpPr>
            <p:nvPr/>
          </p:nvSpPr>
          <p:spPr bwMode="auto">
            <a:xfrm flipH="1">
              <a:off x="165094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24" name="left-arrowhead_45248">
              <a:extLst>
                <a:ext uri="{FF2B5EF4-FFF2-40B4-BE49-F238E27FC236}">
                  <a16:creationId xmlns:a16="http://schemas.microsoft.com/office/drawing/2014/main" id="{526BE0CD-C4D5-4FB4-9E4D-0A24B300F53E}"/>
                </a:ext>
              </a:extLst>
            </p:cNvPr>
            <p:cNvSpPr>
              <a:spLocks noChangeAspect="1"/>
            </p:cNvSpPr>
            <p:nvPr/>
          </p:nvSpPr>
          <p:spPr bwMode="auto">
            <a:xfrm flipH="1">
              <a:off x="3591259"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50512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25" name="left-arrowhead_45248">
              <a:extLst>
                <a:ext uri="{FF2B5EF4-FFF2-40B4-BE49-F238E27FC236}">
                  <a16:creationId xmlns:a16="http://schemas.microsoft.com/office/drawing/2014/main" id="{61098D47-02D9-4101-9526-9ED0323A4292}"/>
                </a:ext>
              </a:extLst>
            </p:cNvPr>
            <p:cNvSpPr>
              <a:spLocks noChangeAspect="1"/>
            </p:cNvSpPr>
            <p:nvPr/>
          </p:nvSpPr>
          <p:spPr bwMode="auto">
            <a:xfrm flipH="1">
              <a:off x="5531574" y="308976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26" name="left-arrowhead_45248">
              <a:extLst>
                <a:ext uri="{FF2B5EF4-FFF2-40B4-BE49-F238E27FC236}">
                  <a16:creationId xmlns:a16="http://schemas.microsoft.com/office/drawing/2014/main" id="{F5ABC875-2C58-44CF-A24D-9F5CE1BFAB48}"/>
                </a:ext>
              </a:extLst>
            </p:cNvPr>
            <p:cNvSpPr>
              <a:spLocks noChangeAspect="1"/>
            </p:cNvSpPr>
            <p:nvPr/>
          </p:nvSpPr>
          <p:spPr bwMode="auto">
            <a:xfrm flipH="1">
              <a:off x="7471889" y="3090897"/>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50512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27" name="left-arrowhead_45248">
              <a:extLst>
                <a:ext uri="{FF2B5EF4-FFF2-40B4-BE49-F238E27FC236}">
                  <a16:creationId xmlns:a16="http://schemas.microsoft.com/office/drawing/2014/main" id="{6A91606D-5CD9-4508-95E8-350E9EEFEA3C}"/>
                </a:ext>
              </a:extLst>
            </p:cNvPr>
            <p:cNvSpPr>
              <a:spLocks noChangeAspect="1"/>
            </p:cNvSpPr>
            <p:nvPr/>
          </p:nvSpPr>
          <p:spPr bwMode="auto">
            <a:xfrm flipH="1">
              <a:off x="941220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endParaRPr>
            </a:p>
          </p:txBody>
        </p:sp>
        <p:grpSp>
          <p:nvGrpSpPr>
            <p:cNvPr id="28" name="组合 27">
              <a:extLst>
                <a:ext uri="{FF2B5EF4-FFF2-40B4-BE49-F238E27FC236}">
                  <a16:creationId xmlns:a16="http://schemas.microsoft.com/office/drawing/2014/main" id="{CCFF05C2-F20F-4D6B-A1EB-DD818C57D70E}"/>
                </a:ext>
              </a:extLst>
            </p:cNvPr>
            <p:cNvGrpSpPr/>
            <p:nvPr/>
          </p:nvGrpSpPr>
          <p:grpSpPr>
            <a:xfrm>
              <a:off x="664280" y="4116596"/>
              <a:ext cx="10858500" cy="310896"/>
              <a:chOff x="664280" y="4116596"/>
              <a:chExt cx="10858500" cy="310896"/>
            </a:xfrm>
          </p:grpSpPr>
          <p:cxnSp>
            <p:nvCxnSpPr>
              <p:cNvPr id="29" name="直接连接符 28">
                <a:extLst>
                  <a:ext uri="{FF2B5EF4-FFF2-40B4-BE49-F238E27FC236}">
                    <a16:creationId xmlns:a16="http://schemas.microsoft.com/office/drawing/2014/main" id="{DD71CB8E-48FB-463A-96DD-869E03B13002}"/>
                  </a:ext>
                </a:extLst>
              </p:cNvPr>
              <p:cNvCxnSpPr>
                <a:cxnSpLocks/>
              </p:cNvCxnSpPr>
              <p:nvPr/>
            </p:nvCxnSpPr>
            <p:spPr>
              <a:xfrm>
                <a:off x="664280" y="4427492"/>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D4679C7-C1D7-422B-A486-98D0A3BA6F1C}"/>
                  </a:ext>
                </a:extLst>
              </p:cNvPr>
              <p:cNvCxnSpPr>
                <a:cxnSpLocks/>
              </p:cNvCxnSpPr>
              <p:nvPr/>
            </p:nvCxnSpPr>
            <p:spPr>
              <a:xfrm>
                <a:off x="664280" y="4323860"/>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540ED5D-3A0E-4DF4-9194-8754B1CF52AF}"/>
                  </a:ext>
                </a:extLst>
              </p:cNvPr>
              <p:cNvCxnSpPr>
                <a:cxnSpLocks/>
              </p:cNvCxnSpPr>
              <p:nvPr/>
            </p:nvCxnSpPr>
            <p:spPr>
              <a:xfrm>
                <a:off x="664280" y="4220228"/>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2DF3185-D60D-40A9-9D87-01C9A7ADD3D5}"/>
                  </a:ext>
                </a:extLst>
              </p:cNvPr>
              <p:cNvCxnSpPr>
                <a:cxnSpLocks/>
              </p:cNvCxnSpPr>
              <p:nvPr/>
            </p:nvCxnSpPr>
            <p:spPr>
              <a:xfrm>
                <a:off x="664280" y="4116596"/>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3" name="文本框 32">
            <a:extLst>
              <a:ext uri="{FF2B5EF4-FFF2-40B4-BE49-F238E27FC236}">
                <a16:creationId xmlns:a16="http://schemas.microsoft.com/office/drawing/2014/main" id="{453463AB-34EA-44D3-B1C8-22B5AE6232F2}"/>
              </a:ext>
            </a:extLst>
          </p:cNvPr>
          <p:cNvSpPr txBox="1"/>
          <p:nvPr/>
        </p:nvSpPr>
        <p:spPr>
          <a:xfrm>
            <a:off x="802433" y="5472780"/>
            <a:ext cx="20061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刻画</a:t>
            </a:r>
            <a:r>
              <a:rPr kumimoji="0" lang="en-US" altLang="zh-CN" sz="2400" b="1" i="0" u="none" strike="noStrike" kern="1200" cap="none" spc="0" normalizeH="0" baseline="0" noProof="0" dirty="0">
                <a:ln>
                  <a:noFill/>
                </a:ln>
                <a:solidFill>
                  <a:srgbClr val="505122"/>
                </a:solidFill>
                <a:effectLst/>
                <a:uLnTx/>
                <a:uFillTx/>
                <a:latin typeface="Arial"/>
                <a:ea typeface="Microsoft YaHei"/>
                <a:cs typeface="+mn-ea"/>
              </a:rPr>
              <a:t>Non-IID</a:t>
            </a:r>
            <a:endPar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endParaRPr>
          </a:p>
        </p:txBody>
      </p:sp>
      <p:sp>
        <p:nvSpPr>
          <p:cNvPr id="36" name="文本框 35">
            <a:extLst>
              <a:ext uri="{FF2B5EF4-FFF2-40B4-BE49-F238E27FC236}">
                <a16:creationId xmlns:a16="http://schemas.microsoft.com/office/drawing/2014/main" id="{EFA06313-A032-4B61-A797-FE2D92648648}"/>
              </a:ext>
            </a:extLst>
          </p:cNvPr>
          <p:cNvSpPr txBox="1"/>
          <p:nvPr/>
        </p:nvSpPr>
        <p:spPr>
          <a:xfrm>
            <a:off x="3095864" y="5472779"/>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05122"/>
                </a:solidFill>
                <a:latin typeface="Arial"/>
                <a:ea typeface="Microsoft YaHei"/>
                <a:cs typeface="+mn-ea"/>
              </a:rPr>
              <a:t>节点贡献</a:t>
            </a:r>
            <a:endPar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endParaRPr>
          </a:p>
        </p:txBody>
      </p:sp>
      <p:sp>
        <p:nvSpPr>
          <p:cNvPr id="37" name="文本框 36">
            <a:extLst>
              <a:ext uri="{FF2B5EF4-FFF2-40B4-BE49-F238E27FC236}">
                <a16:creationId xmlns:a16="http://schemas.microsoft.com/office/drawing/2014/main" id="{0972EF4C-A5CA-47FE-AB6D-3B6AE4EEE74F}"/>
              </a:ext>
            </a:extLst>
          </p:cNvPr>
          <p:cNvSpPr txBox="1"/>
          <p:nvPr/>
        </p:nvSpPr>
        <p:spPr>
          <a:xfrm>
            <a:off x="5081614" y="5472779"/>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科研方向</a:t>
            </a:r>
          </a:p>
        </p:txBody>
      </p:sp>
      <p:sp>
        <p:nvSpPr>
          <p:cNvPr id="38" name="文本框 37">
            <a:extLst>
              <a:ext uri="{FF2B5EF4-FFF2-40B4-BE49-F238E27FC236}">
                <a16:creationId xmlns:a16="http://schemas.microsoft.com/office/drawing/2014/main" id="{8844B7DA-9987-479F-9F98-58C817E42616}"/>
              </a:ext>
            </a:extLst>
          </p:cNvPr>
          <p:cNvSpPr txBox="1"/>
          <p:nvPr/>
        </p:nvSpPr>
        <p:spPr>
          <a:xfrm>
            <a:off x="7045243" y="5472779"/>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数据集</a:t>
            </a:r>
          </a:p>
        </p:txBody>
      </p:sp>
      <p:sp>
        <p:nvSpPr>
          <p:cNvPr id="39" name="文本框 38">
            <a:extLst>
              <a:ext uri="{FF2B5EF4-FFF2-40B4-BE49-F238E27FC236}">
                <a16:creationId xmlns:a16="http://schemas.microsoft.com/office/drawing/2014/main" id="{04F7C794-29B2-4A2B-8571-54A30DAB2D60}"/>
              </a:ext>
            </a:extLst>
          </p:cNvPr>
          <p:cNvSpPr txBox="1"/>
          <p:nvPr/>
        </p:nvSpPr>
        <p:spPr>
          <a:xfrm>
            <a:off x="8957566" y="5472778"/>
            <a:ext cx="21831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模拟</a:t>
            </a:r>
            <a:r>
              <a:rPr kumimoji="0" lang="en-US" altLang="zh-CN" sz="2400" b="1" i="0" u="none" strike="noStrike" kern="1200" cap="none" spc="0" normalizeH="0" baseline="0" noProof="0" dirty="0">
                <a:ln>
                  <a:noFill/>
                </a:ln>
                <a:solidFill>
                  <a:srgbClr val="505122"/>
                </a:solidFill>
                <a:effectLst/>
                <a:uLnTx/>
                <a:uFillTx/>
                <a:latin typeface="Arial"/>
                <a:ea typeface="Microsoft YaHei"/>
                <a:cs typeface="+mn-ea"/>
              </a:rPr>
              <a:t>Non-IID</a:t>
            </a:r>
            <a:endPar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endParaRPr>
          </a:p>
        </p:txBody>
      </p:sp>
      <p:grpSp>
        <p:nvGrpSpPr>
          <p:cNvPr id="34" name="组合 33">
            <a:extLst>
              <a:ext uri="{FF2B5EF4-FFF2-40B4-BE49-F238E27FC236}">
                <a16:creationId xmlns:a16="http://schemas.microsoft.com/office/drawing/2014/main" id="{F67B3561-042D-4811-9B06-EA71FBC9815B}"/>
              </a:ext>
            </a:extLst>
          </p:cNvPr>
          <p:cNvGrpSpPr/>
          <p:nvPr/>
        </p:nvGrpSpPr>
        <p:grpSpPr>
          <a:xfrm>
            <a:off x="666749" y="1365376"/>
            <a:ext cx="10858500" cy="1337728"/>
            <a:chOff x="664280" y="3089764"/>
            <a:chExt cx="10858500" cy="1337728"/>
          </a:xfrm>
        </p:grpSpPr>
        <p:sp>
          <p:nvSpPr>
            <p:cNvPr id="40" name="left-arrowhead_45248">
              <a:extLst>
                <a:ext uri="{FF2B5EF4-FFF2-40B4-BE49-F238E27FC236}">
                  <a16:creationId xmlns:a16="http://schemas.microsoft.com/office/drawing/2014/main" id="{C35AB905-A116-429A-9949-14F98AF75C96}"/>
                </a:ext>
              </a:extLst>
            </p:cNvPr>
            <p:cNvSpPr>
              <a:spLocks noChangeAspect="1"/>
            </p:cNvSpPr>
            <p:nvPr/>
          </p:nvSpPr>
          <p:spPr bwMode="auto">
            <a:xfrm flipH="1">
              <a:off x="165094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41" name="left-arrowhead_45248">
              <a:extLst>
                <a:ext uri="{FF2B5EF4-FFF2-40B4-BE49-F238E27FC236}">
                  <a16:creationId xmlns:a16="http://schemas.microsoft.com/office/drawing/2014/main" id="{15DECE69-1144-490C-849D-85F0F9BEC2A1}"/>
                </a:ext>
              </a:extLst>
            </p:cNvPr>
            <p:cNvSpPr>
              <a:spLocks noChangeAspect="1"/>
            </p:cNvSpPr>
            <p:nvPr/>
          </p:nvSpPr>
          <p:spPr bwMode="auto">
            <a:xfrm flipH="1">
              <a:off x="3591259"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42" name="left-arrowhead_45248">
              <a:extLst>
                <a:ext uri="{FF2B5EF4-FFF2-40B4-BE49-F238E27FC236}">
                  <a16:creationId xmlns:a16="http://schemas.microsoft.com/office/drawing/2014/main" id="{F44D78EC-65DA-4F28-92D9-E831155303F1}"/>
                </a:ext>
              </a:extLst>
            </p:cNvPr>
            <p:cNvSpPr>
              <a:spLocks noChangeAspect="1"/>
            </p:cNvSpPr>
            <p:nvPr/>
          </p:nvSpPr>
          <p:spPr bwMode="auto">
            <a:xfrm flipH="1">
              <a:off x="5531574" y="308976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43" name="left-arrowhead_45248">
              <a:extLst>
                <a:ext uri="{FF2B5EF4-FFF2-40B4-BE49-F238E27FC236}">
                  <a16:creationId xmlns:a16="http://schemas.microsoft.com/office/drawing/2014/main" id="{7054FE84-938A-490F-9743-71969450261A}"/>
                </a:ext>
              </a:extLst>
            </p:cNvPr>
            <p:cNvSpPr>
              <a:spLocks noChangeAspect="1"/>
            </p:cNvSpPr>
            <p:nvPr/>
          </p:nvSpPr>
          <p:spPr bwMode="auto">
            <a:xfrm flipH="1">
              <a:off x="7471889" y="3090897"/>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44" name="left-arrowhead_45248">
              <a:extLst>
                <a:ext uri="{FF2B5EF4-FFF2-40B4-BE49-F238E27FC236}">
                  <a16:creationId xmlns:a16="http://schemas.microsoft.com/office/drawing/2014/main" id="{1821FC14-300B-4A57-A2C9-440AB9C603AB}"/>
                </a:ext>
              </a:extLst>
            </p:cNvPr>
            <p:cNvSpPr>
              <a:spLocks noChangeAspect="1"/>
            </p:cNvSpPr>
            <p:nvPr/>
          </p:nvSpPr>
          <p:spPr bwMode="auto">
            <a:xfrm flipH="1">
              <a:off x="941220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endParaRPr>
            </a:p>
          </p:txBody>
        </p:sp>
        <p:grpSp>
          <p:nvGrpSpPr>
            <p:cNvPr id="45" name="组合 44">
              <a:extLst>
                <a:ext uri="{FF2B5EF4-FFF2-40B4-BE49-F238E27FC236}">
                  <a16:creationId xmlns:a16="http://schemas.microsoft.com/office/drawing/2014/main" id="{02B35F81-EA07-445B-8AA8-40529348C2DD}"/>
                </a:ext>
              </a:extLst>
            </p:cNvPr>
            <p:cNvGrpSpPr/>
            <p:nvPr/>
          </p:nvGrpSpPr>
          <p:grpSpPr>
            <a:xfrm>
              <a:off x="664280" y="4116596"/>
              <a:ext cx="10858500" cy="310896"/>
              <a:chOff x="664280" y="4116596"/>
              <a:chExt cx="10858500" cy="310896"/>
            </a:xfrm>
          </p:grpSpPr>
          <p:cxnSp>
            <p:nvCxnSpPr>
              <p:cNvPr id="46" name="直接连接符 45">
                <a:extLst>
                  <a:ext uri="{FF2B5EF4-FFF2-40B4-BE49-F238E27FC236}">
                    <a16:creationId xmlns:a16="http://schemas.microsoft.com/office/drawing/2014/main" id="{48303121-3111-465E-A4F4-BD4C07329ABD}"/>
                  </a:ext>
                </a:extLst>
              </p:cNvPr>
              <p:cNvCxnSpPr>
                <a:cxnSpLocks/>
              </p:cNvCxnSpPr>
              <p:nvPr/>
            </p:nvCxnSpPr>
            <p:spPr>
              <a:xfrm>
                <a:off x="664280" y="4427492"/>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D5B7D06-359D-4938-B566-2842FD9C54FC}"/>
                  </a:ext>
                </a:extLst>
              </p:cNvPr>
              <p:cNvCxnSpPr>
                <a:cxnSpLocks/>
              </p:cNvCxnSpPr>
              <p:nvPr/>
            </p:nvCxnSpPr>
            <p:spPr>
              <a:xfrm>
                <a:off x="664280" y="4323860"/>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89CF593-80C5-4CBC-A84A-43B0307E19AE}"/>
                  </a:ext>
                </a:extLst>
              </p:cNvPr>
              <p:cNvCxnSpPr>
                <a:cxnSpLocks/>
              </p:cNvCxnSpPr>
              <p:nvPr/>
            </p:nvCxnSpPr>
            <p:spPr>
              <a:xfrm>
                <a:off x="664280" y="4220228"/>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5C912CA-550D-4B44-A351-57E762B14930}"/>
                  </a:ext>
                </a:extLst>
              </p:cNvPr>
              <p:cNvCxnSpPr>
                <a:cxnSpLocks/>
              </p:cNvCxnSpPr>
              <p:nvPr/>
            </p:nvCxnSpPr>
            <p:spPr>
              <a:xfrm>
                <a:off x="664280" y="4116596"/>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2765DD51-3613-4219-9F8A-B64D50FF83B3}"/>
              </a:ext>
            </a:extLst>
          </p:cNvPr>
          <p:cNvSpPr txBox="1"/>
          <p:nvPr/>
        </p:nvSpPr>
        <p:spPr>
          <a:xfrm>
            <a:off x="1019537" y="2825077"/>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05122"/>
                </a:solidFill>
                <a:latin typeface="Arial"/>
                <a:ea typeface="Microsoft YaHei"/>
                <a:cs typeface="+mn-ea"/>
              </a:rPr>
              <a:t>定义</a:t>
            </a:r>
            <a:endPar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endParaRPr>
          </a:p>
        </p:txBody>
      </p:sp>
      <p:sp>
        <p:nvSpPr>
          <p:cNvPr id="51" name="文本框 50">
            <a:extLst>
              <a:ext uri="{FF2B5EF4-FFF2-40B4-BE49-F238E27FC236}">
                <a16:creationId xmlns:a16="http://schemas.microsoft.com/office/drawing/2014/main" id="{901C808B-E710-4963-ABC6-1FE8E4A41264}"/>
              </a:ext>
            </a:extLst>
          </p:cNvPr>
          <p:cNvSpPr txBox="1"/>
          <p:nvPr/>
        </p:nvSpPr>
        <p:spPr>
          <a:xfrm>
            <a:off x="3021218" y="2825076"/>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举例</a:t>
            </a:r>
          </a:p>
        </p:txBody>
      </p:sp>
      <p:sp>
        <p:nvSpPr>
          <p:cNvPr id="52" name="文本框 51">
            <a:extLst>
              <a:ext uri="{FF2B5EF4-FFF2-40B4-BE49-F238E27FC236}">
                <a16:creationId xmlns:a16="http://schemas.microsoft.com/office/drawing/2014/main" id="{89655897-6E70-4D7F-83EE-BB2047951C9D}"/>
              </a:ext>
            </a:extLst>
          </p:cNvPr>
          <p:cNvSpPr txBox="1"/>
          <p:nvPr/>
        </p:nvSpPr>
        <p:spPr>
          <a:xfrm>
            <a:off x="5128269" y="2825076"/>
            <a:ext cx="178907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可以训练的原因</a:t>
            </a:r>
          </a:p>
        </p:txBody>
      </p:sp>
      <p:sp>
        <p:nvSpPr>
          <p:cNvPr id="53" name="文本框 52">
            <a:extLst>
              <a:ext uri="{FF2B5EF4-FFF2-40B4-BE49-F238E27FC236}">
                <a16:creationId xmlns:a16="http://schemas.microsoft.com/office/drawing/2014/main" id="{BCF74E97-6C5B-4535-9AE9-44957C5BABFE}"/>
              </a:ext>
            </a:extLst>
          </p:cNvPr>
          <p:cNvSpPr txBox="1"/>
          <p:nvPr/>
        </p:nvSpPr>
        <p:spPr>
          <a:xfrm>
            <a:off x="7073236" y="2825076"/>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目标不一致</a:t>
            </a:r>
          </a:p>
        </p:txBody>
      </p:sp>
      <p:sp>
        <p:nvSpPr>
          <p:cNvPr id="54" name="文本框 53">
            <a:extLst>
              <a:ext uri="{FF2B5EF4-FFF2-40B4-BE49-F238E27FC236}">
                <a16:creationId xmlns:a16="http://schemas.microsoft.com/office/drawing/2014/main" id="{781AB64C-7331-4EBA-9FCC-9F038C392292}"/>
              </a:ext>
            </a:extLst>
          </p:cNvPr>
          <p:cNvSpPr txBox="1"/>
          <p:nvPr/>
        </p:nvSpPr>
        <p:spPr>
          <a:xfrm>
            <a:off x="9013551" y="2825075"/>
            <a:ext cx="17890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05122"/>
                </a:solidFill>
                <a:effectLst/>
                <a:uLnTx/>
                <a:uFillTx/>
                <a:latin typeface="Arial"/>
                <a:ea typeface="Microsoft YaHei"/>
                <a:cs typeface="+mn-ea"/>
              </a:rPr>
              <a:t>梯度差异</a:t>
            </a:r>
          </a:p>
        </p:txBody>
      </p:sp>
    </p:spTree>
    <p:extLst>
      <p:ext uri="{BB962C8B-B14F-4D97-AF65-F5344CB8AC3E}">
        <p14:creationId xmlns:p14="http://schemas.microsoft.com/office/powerpoint/2010/main" val="254910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11</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normAutofit/>
          </a:bodyPr>
          <a:lstStyle/>
          <a:p>
            <a:r>
              <a:rPr lang="en-US" altLang="zh-CN" dirty="0">
                <a:ea typeface="+mn-ea"/>
                <a:cs typeface="+mn-ea"/>
              </a:rPr>
              <a:t>Non-IID</a:t>
            </a:r>
            <a:r>
              <a:rPr lang="zh-CN" altLang="en-US" dirty="0">
                <a:ea typeface="+mn-ea"/>
                <a:cs typeface="+mn-ea"/>
              </a:rPr>
              <a:t>的定义</a:t>
            </a:r>
            <a:endParaRPr lang="zh-CN" altLang="en-US" dirty="0"/>
          </a:p>
        </p:txBody>
      </p:sp>
      <p:sp>
        <p:nvSpPr>
          <p:cNvPr id="5" name="文本框 4">
            <a:extLst>
              <a:ext uri="{FF2B5EF4-FFF2-40B4-BE49-F238E27FC236}">
                <a16:creationId xmlns:a16="http://schemas.microsoft.com/office/drawing/2014/main" id="{7F6B9B0B-D22D-4877-AB7B-5C686C3E5876}"/>
              </a:ext>
            </a:extLst>
          </p:cNvPr>
          <p:cNvSpPr txBox="1"/>
          <p:nvPr/>
        </p:nvSpPr>
        <p:spPr>
          <a:xfrm>
            <a:off x="563334" y="1120676"/>
            <a:ext cx="10677525" cy="2308324"/>
          </a:xfrm>
          <a:prstGeom prst="rect">
            <a:avLst/>
          </a:prstGeom>
          <a:noFill/>
        </p:spPr>
        <p:txBody>
          <a:bodyPr wrap="square" rtlCol="0">
            <a:spAutoFit/>
          </a:bodyPr>
          <a:lstStyle/>
          <a:p>
            <a:r>
              <a:rPr lang="zh-CN" altLang="zh-CN" sz="1800" kern="100" dirty="0">
                <a:effectLst/>
                <a:latin typeface="+mn-ea"/>
              </a:rPr>
              <a:t>独立同分布（</a:t>
            </a:r>
            <a:r>
              <a:rPr lang="en-US" altLang="zh-CN" sz="1800" kern="100" dirty="0">
                <a:effectLst/>
                <a:latin typeface="+mn-ea"/>
              </a:rPr>
              <a:t>independent and identically distributed</a:t>
            </a:r>
            <a:r>
              <a:rPr lang="zh-CN" altLang="zh-CN" sz="1800" kern="100" dirty="0">
                <a:effectLst/>
                <a:latin typeface="+mn-ea"/>
              </a:rPr>
              <a:t>，简称</a:t>
            </a:r>
            <a:r>
              <a:rPr lang="en-US" altLang="zh-CN" sz="1800" kern="100" dirty="0" err="1">
                <a:effectLst/>
                <a:latin typeface="+mn-ea"/>
              </a:rPr>
              <a:t>i.i.d</a:t>
            </a:r>
            <a:r>
              <a:rPr lang="zh-CN" altLang="zh-CN" sz="1800" kern="100" dirty="0">
                <a:effectLst/>
                <a:latin typeface="+mn-ea"/>
              </a:rPr>
              <a:t>）是指输入空间中的所有样本</a:t>
            </a:r>
            <a:r>
              <a:rPr lang="zh-CN" altLang="zh-CN" sz="1800" b="1" kern="100" dirty="0">
                <a:solidFill>
                  <a:srgbClr val="FF0000"/>
                </a:solidFill>
                <a:effectLst/>
                <a:latin typeface="+mn-ea"/>
              </a:rPr>
              <a:t>服从一个隐含未知的分布</a:t>
            </a:r>
            <a:r>
              <a:rPr lang="zh-CN" altLang="zh-CN" sz="1800" kern="100" dirty="0">
                <a:effectLst/>
                <a:latin typeface="+mn-ea"/>
              </a:rPr>
              <a:t>，训练数据集和测试数据集的所有样本都是</a:t>
            </a:r>
            <a:r>
              <a:rPr lang="zh-CN" altLang="zh-CN" sz="1800" b="1" kern="100" dirty="0">
                <a:solidFill>
                  <a:srgbClr val="FF0000"/>
                </a:solidFill>
                <a:effectLst/>
                <a:latin typeface="+mn-ea"/>
              </a:rPr>
              <a:t>独立地从这个分布上采样而得</a:t>
            </a:r>
            <a:r>
              <a:rPr lang="zh-CN" altLang="zh-CN" sz="1800" kern="100" dirty="0">
                <a:effectLst/>
                <a:latin typeface="+mn-ea"/>
              </a:rPr>
              <a:t>。这是机器学习领域的</a:t>
            </a:r>
            <a:r>
              <a:rPr lang="zh-CN" altLang="zh-CN" sz="1800" b="1" kern="100" dirty="0">
                <a:solidFill>
                  <a:srgbClr val="FF0000"/>
                </a:solidFill>
                <a:effectLst/>
                <a:latin typeface="+mn-ea"/>
              </a:rPr>
              <a:t>重要假设</a:t>
            </a:r>
            <a:r>
              <a:rPr lang="zh-CN" altLang="zh-CN" sz="1800" kern="100" dirty="0">
                <a:effectLst/>
                <a:latin typeface="+mn-ea"/>
              </a:rPr>
              <a:t>，保障了通过训练数据学习到的模型能够在测试集上获得好的效果。而在联邦学习的应用场景中，各个客户端设备上的数据是由设备（用户）独立产生的，不同设备（用户）的</a:t>
            </a:r>
            <a:r>
              <a:rPr lang="zh-CN" altLang="zh-CN" sz="1800" b="1" kern="100" dirty="0">
                <a:solidFill>
                  <a:srgbClr val="FF0000"/>
                </a:solidFill>
                <a:effectLst/>
                <a:latin typeface="+mn-ea"/>
              </a:rPr>
              <a:t>非同源数据具有不同的分布特征</a:t>
            </a:r>
            <a:r>
              <a:rPr lang="zh-CN" altLang="zh-CN" sz="1800" kern="100" dirty="0">
                <a:effectLst/>
                <a:latin typeface="+mn-ea"/>
              </a:rPr>
              <a:t>，无论哪台设备上基于特定用户的使用所产生的本地数据集都</a:t>
            </a:r>
            <a:r>
              <a:rPr lang="zh-CN" altLang="zh-CN" sz="1800" b="1" kern="100" dirty="0">
                <a:solidFill>
                  <a:srgbClr val="FF0000"/>
                </a:solidFill>
                <a:effectLst/>
                <a:latin typeface="+mn-ea"/>
              </a:rPr>
              <a:t>不能代表总体分布</a:t>
            </a:r>
            <a:r>
              <a:rPr lang="zh-CN" altLang="zh-CN" sz="1800" kern="100" dirty="0">
                <a:effectLst/>
                <a:latin typeface="+mn-ea"/>
              </a:rPr>
              <a:t>，所以每台设备进行本地学习时的训练数据是</a:t>
            </a:r>
            <a:r>
              <a:rPr lang="zh-CN" altLang="zh-CN" sz="1800" b="1" kern="100" dirty="0">
                <a:solidFill>
                  <a:srgbClr val="FF0000"/>
                </a:solidFill>
                <a:effectLst/>
                <a:latin typeface="+mn-ea"/>
              </a:rPr>
              <a:t>非独立同分布</a:t>
            </a:r>
            <a:r>
              <a:rPr lang="zh-CN" altLang="zh-CN" sz="1800" kern="100" dirty="0">
                <a:effectLst/>
                <a:latin typeface="+mn-ea"/>
              </a:rPr>
              <a:t>（</a:t>
            </a:r>
            <a:r>
              <a:rPr lang="en-US" altLang="zh-CN" sz="1800" kern="100" dirty="0">
                <a:effectLst/>
                <a:latin typeface="+mn-ea"/>
              </a:rPr>
              <a:t>non-Independent and Identically Distributed</a:t>
            </a:r>
            <a:r>
              <a:rPr lang="zh-CN" altLang="zh-CN" sz="1800" kern="100" dirty="0">
                <a:effectLst/>
                <a:latin typeface="+mn-ea"/>
              </a:rPr>
              <a:t>，简称</a:t>
            </a:r>
            <a:r>
              <a:rPr lang="en-US" altLang="zh-CN" kern="100" dirty="0">
                <a:latin typeface="+mn-ea"/>
              </a:rPr>
              <a:t>N</a:t>
            </a:r>
            <a:r>
              <a:rPr lang="en-US" altLang="zh-CN" sz="1800" kern="100" dirty="0">
                <a:effectLst/>
                <a:latin typeface="+mn-ea"/>
              </a:rPr>
              <a:t>on-IID</a:t>
            </a:r>
            <a:r>
              <a:rPr lang="zh-CN" altLang="zh-CN" sz="1800" kern="100" dirty="0">
                <a:effectLst/>
                <a:latin typeface="+mn-ea"/>
              </a:rPr>
              <a:t>）的。</a:t>
            </a:r>
          </a:p>
          <a:p>
            <a:endParaRPr lang="zh-CN" altLang="en-US" dirty="0"/>
          </a:p>
        </p:txBody>
      </p:sp>
      <p:pic>
        <p:nvPicPr>
          <p:cNvPr id="23" name="图片 22">
            <a:extLst>
              <a:ext uri="{FF2B5EF4-FFF2-40B4-BE49-F238E27FC236}">
                <a16:creationId xmlns:a16="http://schemas.microsoft.com/office/drawing/2014/main" id="{B6D55F45-BC7A-4D59-AB88-948C9B648C22}"/>
              </a:ext>
            </a:extLst>
          </p:cNvPr>
          <p:cNvPicPr>
            <a:picLocks noChangeAspect="1"/>
          </p:cNvPicPr>
          <p:nvPr/>
        </p:nvPicPr>
        <p:blipFill rotWithShape="1">
          <a:blip r:embed="rId2">
            <a:extLst>
              <a:ext uri="{28A0092B-C50C-407E-A947-70E740481C1C}">
                <a14:useLocalDpi xmlns:a14="http://schemas.microsoft.com/office/drawing/2010/main" val="0"/>
              </a:ext>
            </a:extLst>
          </a:blip>
          <a:srcRect b="7820"/>
          <a:stretch/>
        </p:blipFill>
        <p:spPr>
          <a:xfrm>
            <a:off x="2677886" y="3199893"/>
            <a:ext cx="6460279" cy="2723926"/>
          </a:xfrm>
          <a:prstGeom prst="rect">
            <a:avLst/>
          </a:prstGeom>
        </p:spPr>
      </p:pic>
      <p:sp>
        <p:nvSpPr>
          <p:cNvPr id="24" name="文本框 23">
            <a:extLst>
              <a:ext uri="{FF2B5EF4-FFF2-40B4-BE49-F238E27FC236}">
                <a16:creationId xmlns:a16="http://schemas.microsoft.com/office/drawing/2014/main" id="{49F384E2-AE17-476B-B97A-BEF909E6DA4E}"/>
              </a:ext>
            </a:extLst>
          </p:cNvPr>
          <p:cNvSpPr txBox="1"/>
          <p:nvPr/>
        </p:nvSpPr>
        <p:spPr>
          <a:xfrm>
            <a:off x="4870580" y="5850294"/>
            <a:ext cx="1624163" cy="369332"/>
          </a:xfrm>
          <a:prstGeom prst="rect">
            <a:avLst/>
          </a:prstGeom>
          <a:noFill/>
        </p:spPr>
        <p:txBody>
          <a:bodyPr wrap="none" rtlCol="0">
            <a:spAutoFit/>
          </a:bodyPr>
          <a:lstStyle/>
          <a:p>
            <a:r>
              <a:rPr lang="en-US" altLang="zh-CN" dirty="0"/>
              <a:t>MNIST</a:t>
            </a:r>
            <a:r>
              <a:rPr lang="zh-CN" altLang="en-US" dirty="0"/>
              <a:t>数据集</a:t>
            </a:r>
          </a:p>
        </p:txBody>
      </p:sp>
    </p:spTree>
    <p:extLst>
      <p:ext uri="{BB962C8B-B14F-4D97-AF65-F5344CB8AC3E}">
        <p14:creationId xmlns:p14="http://schemas.microsoft.com/office/powerpoint/2010/main" val="405149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12</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Non-IID</a:t>
            </a:r>
            <a:r>
              <a:rPr lang="zh-CN" altLang="en-US" dirty="0"/>
              <a:t>的示例</a:t>
            </a:r>
          </a:p>
        </p:txBody>
      </p:sp>
      <p:pic>
        <p:nvPicPr>
          <p:cNvPr id="4" name="图片 3">
            <a:extLst>
              <a:ext uri="{FF2B5EF4-FFF2-40B4-BE49-F238E27FC236}">
                <a16:creationId xmlns:a16="http://schemas.microsoft.com/office/drawing/2014/main" id="{619FDCD5-9BDA-43A1-964E-FE24AAE5530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95494" y="3908965"/>
            <a:ext cx="1727454" cy="2225840"/>
          </a:xfrm>
          <a:prstGeom prst="rect">
            <a:avLst/>
          </a:prstGeom>
        </p:spPr>
      </p:pic>
      <p:pic>
        <p:nvPicPr>
          <p:cNvPr id="5" name="图片 4">
            <a:extLst>
              <a:ext uri="{FF2B5EF4-FFF2-40B4-BE49-F238E27FC236}">
                <a16:creationId xmlns:a16="http://schemas.microsoft.com/office/drawing/2014/main" id="{D02CA4A0-48EA-4DAD-820D-E754F047039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22948" y="3908965"/>
            <a:ext cx="1884520" cy="2225840"/>
          </a:xfrm>
          <a:prstGeom prst="rect">
            <a:avLst/>
          </a:prstGeom>
        </p:spPr>
      </p:pic>
      <p:pic>
        <p:nvPicPr>
          <p:cNvPr id="6" name="图片 5">
            <a:extLst>
              <a:ext uri="{FF2B5EF4-FFF2-40B4-BE49-F238E27FC236}">
                <a16:creationId xmlns:a16="http://schemas.microsoft.com/office/drawing/2014/main" id="{479EA540-0795-4121-9552-2BEE5D39269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04917" y="3908965"/>
            <a:ext cx="1925360" cy="2236353"/>
          </a:xfrm>
          <a:prstGeom prst="rect">
            <a:avLst/>
          </a:prstGeom>
        </p:spPr>
      </p:pic>
      <p:pic>
        <p:nvPicPr>
          <p:cNvPr id="7" name="图片 6">
            <a:extLst>
              <a:ext uri="{FF2B5EF4-FFF2-40B4-BE49-F238E27FC236}">
                <a16:creationId xmlns:a16="http://schemas.microsoft.com/office/drawing/2014/main" id="{8D2111DF-175D-421C-A4B8-7A1EE72C669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230277" y="3908965"/>
            <a:ext cx="1884519" cy="2226868"/>
          </a:xfrm>
          <a:prstGeom prst="rect">
            <a:avLst/>
          </a:prstGeom>
        </p:spPr>
      </p:pic>
      <p:pic>
        <p:nvPicPr>
          <p:cNvPr id="8" name="图片 7">
            <a:extLst>
              <a:ext uri="{FF2B5EF4-FFF2-40B4-BE49-F238E27FC236}">
                <a16:creationId xmlns:a16="http://schemas.microsoft.com/office/drawing/2014/main" id="{03AC8FA0-A878-4051-BC94-B36601DB462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112246" y="3908965"/>
            <a:ext cx="1623502" cy="2239830"/>
          </a:xfrm>
          <a:prstGeom prst="rect">
            <a:avLst/>
          </a:prstGeom>
        </p:spPr>
      </p:pic>
      <p:pic>
        <p:nvPicPr>
          <p:cNvPr id="9" name="图片 8">
            <a:extLst>
              <a:ext uri="{FF2B5EF4-FFF2-40B4-BE49-F238E27FC236}">
                <a16:creationId xmlns:a16="http://schemas.microsoft.com/office/drawing/2014/main" id="{78A145B6-1FF0-413C-B2CB-0B2A4215EE8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735748" y="3910703"/>
            <a:ext cx="1652794" cy="2236353"/>
          </a:xfrm>
          <a:prstGeom prst="rect">
            <a:avLst/>
          </a:prstGeom>
        </p:spPr>
      </p:pic>
      <p:pic>
        <p:nvPicPr>
          <p:cNvPr id="11" name="图片 10">
            <a:extLst>
              <a:ext uri="{FF2B5EF4-FFF2-40B4-BE49-F238E27FC236}">
                <a16:creationId xmlns:a16="http://schemas.microsoft.com/office/drawing/2014/main" id="{3BF108FD-D53D-442F-889D-BAA098CB89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358" y="864927"/>
            <a:ext cx="685800" cy="2724150"/>
          </a:xfrm>
          <a:prstGeom prst="rect">
            <a:avLst/>
          </a:prstGeom>
        </p:spPr>
      </p:pic>
      <p:pic>
        <p:nvPicPr>
          <p:cNvPr id="13" name="图片 12">
            <a:extLst>
              <a:ext uri="{FF2B5EF4-FFF2-40B4-BE49-F238E27FC236}">
                <a16:creationId xmlns:a16="http://schemas.microsoft.com/office/drawing/2014/main" id="{D17A5FEB-A757-406B-926B-6D07FD628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4748" y="888740"/>
            <a:ext cx="619125" cy="2676525"/>
          </a:xfrm>
          <a:prstGeom prst="rect">
            <a:avLst/>
          </a:prstGeom>
        </p:spPr>
      </p:pic>
      <p:pic>
        <p:nvPicPr>
          <p:cNvPr id="15" name="图片 14">
            <a:extLst>
              <a:ext uri="{FF2B5EF4-FFF2-40B4-BE49-F238E27FC236}">
                <a16:creationId xmlns:a16="http://schemas.microsoft.com/office/drawing/2014/main" id="{77EF171F-C1E3-4725-BAD6-E285173942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1646" y="864927"/>
            <a:ext cx="619125" cy="2724150"/>
          </a:xfrm>
          <a:prstGeom prst="rect">
            <a:avLst/>
          </a:prstGeom>
        </p:spPr>
      </p:pic>
      <p:pic>
        <p:nvPicPr>
          <p:cNvPr id="17" name="图片 16">
            <a:extLst>
              <a:ext uri="{FF2B5EF4-FFF2-40B4-BE49-F238E27FC236}">
                <a16:creationId xmlns:a16="http://schemas.microsoft.com/office/drawing/2014/main" id="{A5899E92-B600-4CE5-BFD6-26AEF5CAFD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5655" y="846827"/>
            <a:ext cx="647700" cy="2724150"/>
          </a:xfrm>
          <a:prstGeom prst="rect">
            <a:avLst/>
          </a:prstGeom>
        </p:spPr>
      </p:pic>
      <p:pic>
        <p:nvPicPr>
          <p:cNvPr id="19" name="图片 18">
            <a:extLst>
              <a:ext uri="{FF2B5EF4-FFF2-40B4-BE49-F238E27FC236}">
                <a16:creationId xmlns:a16="http://schemas.microsoft.com/office/drawing/2014/main" id="{538EF783-C4B0-4D66-9450-A7348FC0E3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1371" y="864927"/>
            <a:ext cx="638175" cy="2724150"/>
          </a:xfrm>
          <a:prstGeom prst="rect">
            <a:avLst/>
          </a:prstGeom>
        </p:spPr>
      </p:pic>
      <p:pic>
        <p:nvPicPr>
          <p:cNvPr id="21" name="图片 20">
            <a:extLst>
              <a:ext uri="{FF2B5EF4-FFF2-40B4-BE49-F238E27FC236}">
                <a16:creationId xmlns:a16="http://schemas.microsoft.com/office/drawing/2014/main" id="{B356F4D6-5D3E-48DA-A5C0-65A71A8FC7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4706" y="879603"/>
            <a:ext cx="638175" cy="2724150"/>
          </a:xfrm>
          <a:prstGeom prst="rect">
            <a:avLst/>
          </a:prstGeom>
        </p:spPr>
      </p:pic>
      <p:pic>
        <p:nvPicPr>
          <p:cNvPr id="23" name="图片 22">
            <a:extLst>
              <a:ext uri="{FF2B5EF4-FFF2-40B4-BE49-F238E27FC236}">
                <a16:creationId xmlns:a16="http://schemas.microsoft.com/office/drawing/2014/main" id="{70E2322D-7D26-4CCA-BC65-AA8077FEFA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70400" y="864927"/>
            <a:ext cx="609600" cy="2724150"/>
          </a:xfrm>
          <a:prstGeom prst="rect">
            <a:avLst/>
          </a:prstGeom>
        </p:spPr>
      </p:pic>
      <p:pic>
        <p:nvPicPr>
          <p:cNvPr id="25" name="图片 24">
            <a:extLst>
              <a:ext uri="{FF2B5EF4-FFF2-40B4-BE49-F238E27FC236}">
                <a16:creationId xmlns:a16="http://schemas.microsoft.com/office/drawing/2014/main" id="{F01588FE-924C-4B2C-A196-CE6970F9313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57039" y="864927"/>
            <a:ext cx="619125" cy="2724150"/>
          </a:xfrm>
          <a:prstGeom prst="rect">
            <a:avLst/>
          </a:prstGeom>
        </p:spPr>
      </p:pic>
      <p:pic>
        <p:nvPicPr>
          <p:cNvPr id="27" name="图片 26">
            <a:extLst>
              <a:ext uri="{FF2B5EF4-FFF2-40B4-BE49-F238E27FC236}">
                <a16:creationId xmlns:a16="http://schemas.microsoft.com/office/drawing/2014/main" id="{2001066D-9CF3-425B-8FE8-9E9EA468D3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98959" y="909733"/>
            <a:ext cx="628650" cy="2714625"/>
          </a:xfrm>
          <a:prstGeom prst="rect">
            <a:avLst/>
          </a:prstGeom>
        </p:spPr>
      </p:pic>
      <p:pic>
        <p:nvPicPr>
          <p:cNvPr id="29" name="图片 28">
            <a:extLst>
              <a:ext uri="{FF2B5EF4-FFF2-40B4-BE49-F238E27FC236}">
                <a16:creationId xmlns:a16="http://schemas.microsoft.com/office/drawing/2014/main" id="{6C092268-3A48-4BAF-83D0-01B9E8988D2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2960" y="909733"/>
            <a:ext cx="657225" cy="2724150"/>
          </a:xfrm>
          <a:prstGeom prst="rect">
            <a:avLst/>
          </a:prstGeom>
        </p:spPr>
      </p:pic>
      <p:pic>
        <p:nvPicPr>
          <p:cNvPr id="30" name="图片 29">
            <a:extLst>
              <a:ext uri="{FF2B5EF4-FFF2-40B4-BE49-F238E27FC236}">
                <a16:creationId xmlns:a16="http://schemas.microsoft.com/office/drawing/2014/main" id="{F5F52045-527E-4406-BE39-584196C88E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84900" y="879603"/>
            <a:ext cx="619125" cy="2724150"/>
          </a:xfrm>
          <a:prstGeom prst="rect">
            <a:avLst/>
          </a:prstGeom>
        </p:spPr>
      </p:pic>
      <p:pic>
        <p:nvPicPr>
          <p:cNvPr id="31" name="图片 30">
            <a:extLst>
              <a:ext uri="{FF2B5EF4-FFF2-40B4-BE49-F238E27FC236}">
                <a16:creationId xmlns:a16="http://schemas.microsoft.com/office/drawing/2014/main" id="{3C6AC6DD-E4F1-41BE-8D11-C4800ADE8F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3643" y="895811"/>
            <a:ext cx="619125" cy="2676525"/>
          </a:xfrm>
          <a:prstGeom prst="rect">
            <a:avLst/>
          </a:prstGeom>
        </p:spPr>
      </p:pic>
      <p:sp>
        <p:nvSpPr>
          <p:cNvPr id="32" name="箭头: 下 31">
            <a:extLst>
              <a:ext uri="{FF2B5EF4-FFF2-40B4-BE49-F238E27FC236}">
                <a16:creationId xmlns:a16="http://schemas.microsoft.com/office/drawing/2014/main" id="{AA6FF1B8-3A59-4B56-BE74-106FFCFE0690}"/>
              </a:ext>
            </a:extLst>
          </p:cNvPr>
          <p:cNvSpPr/>
          <p:nvPr/>
        </p:nvSpPr>
        <p:spPr>
          <a:xfrm rot="19431218">
            <a:off x="1058830" y="3463317"/>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3F5776C4-1323-492E-90C6-65D4499AAC11}"/>
              </a:ext>
            </a:extLst>
          </p:cNvPr>
          <p:cNvSpPr/>
          <p:nvPr/>
        </p:nvSpPr>
        <p:spPr>
          <a:xfrm rot="2080802">
            <a:off x="1575345" y="3482464"/>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33">
            <a:extLst>
              <a:ext uri="{FF2B5EF4-FFF2-40B4-BE49-F238E27FC236}">
                <a16:creationId xmlns:a16="http://schemas.microsoft.com/office/drawing/2014/main" id="{5C80B165-69EF-4A9C-9A87-C743374D91A0}"/>
              </a:ext>
            </a:extLst>
          </p:cNvPr>
          <p:cNvSpPr/>
          <p:nvPr/>
        </p:nvSpPr>
        <p:spPr>
          <a:xfrm rot="19431218">
            <a:off x="2993557" y="3485146"/>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42E9D29D-BB00-4CD8-AFE7-DFB10A9ACE1F}"/>
              </a:ext>
            </a:extLst>
          </p:cNvPr>
          <p:cNvSpPr/>
          <p:nvPr/>
        </p:nvSpPr>
        <p:spPr>
          <a:xfrm rot="2040892">
            <a:off x="3510072" y="3504293"/>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下 35">
            <a:extLst>
              <a:ext uri="{FF2B5EF4-FFF2-40B4-BE49-F238E27FC236}">
                <a16:creationId xmlns:a16="http://schemas.microsoft.com/office/drawing/2014/main" id="{1342A4BE-4154-4FF6-8B06-B1BC0D564431}"/>
              </a:ext>
            </a:extLst>
          </p:cNvPr>
          <p:cNvSpPr/>
          <p:nvPr/>
        </p:nvSpPr>
        <p:spPr>
          <a:xfrm rot="19431218">
            <a:off x="4881479" y="3463317"/>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AD19CF80-6D94-467E-886E-42AF92BF33F4}"/>
              </a:ext>
            </a:extLst>
          </p:cNvPr>
          <p:cNvSpPr/>
          <p:nvPr/>
        </p:nvSpPr>
        <p:spPr>
          <a:xfrm rot="2127561">
            <a:off x="5397994" y="3482464"/>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43E6F696-9BD3-43D2-BE55-5346DCCF53D1}"/>
              </a:ext>
            </a:extLst>
          </p:cNvPr>
          <p:cNvSpPr/>
          <p:nvPr/>
        </p:nvSpPr>
        <p:spPr>
          <a:xfrm rot="19431218">
            <a:off x="6673054" y="3485146"/>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90604E2B-F655-4EEB-B2A0-34B0635C78C7}"/>
              </a:ext>
            </a:extLst>
          </p:cNvPr>
          <p:cNvSpPr/>
          <p:nvPr/>
        </p:nvSpPr>
        <p:spPr>
          <a:xfrm rot="1920791">
            <a:off x="7189569" y="3476300"/>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F4A4177F-5816-49E5-8873-BEEADB267C2F}"/>
              </a:ext>
            </a:extLst>
          </p:cNvPr>
          <p:cNvSpPr/>
          <p:nvPr/>
        </p:nvSpPr>
        <p:spPr>
          <a:xfrm rot="19431218">
            <a:off x="8408472" y="3490129"/>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02FB2FEE-0904-430D-8F68-494C38D15A3B}"/>
              </a:ext>
            </a:extLst>
          </p:cNvPr>
          <p:cNvSpPr/>
          <p:nvPr/>
        </p:nvSpPr>
        <p:spPr>
          <a:xfrm rot="1831298">
            <a:off x="8924987" y="3490614"/>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a:extLst>
              <a:ext uri="{FF2B5EF4-FFF2-40B4-BE49-F238E27FC236}">
                <a16:creationId xmlns:a16="http://schemas.microsoft.com/office/drawing/2014/main" id="{CB86762F-A552-4882-88D7-DA2B7CF6C4D5}"/>
              </a:ext>
            </a:extLst>
          </p:cNvPr>
          <p:cNvSpPr/>
          <p:nvPr/>
        </p:nvSpPr>
        <p:spPr>
          <a:xfrm rot="19431218">
            <a:off x="10110486" y="3485147"/>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8CB486F6-48E0-4863-8AE6-18C3F64A1546}"/>
              </a:ext>
            </a:extLst>
          </p:cNvPr>
          <p:cNvSpPr/>
          <p:nvPr/>
        </p:nvSpPr>
        <p:spPr>
          <a:xfrm>
            <a:off x="10627001" y="3504294"/>
            <a:ext cx="341870" cy="41593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4A2A723F-0A25-4F01-B787-030454A6A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82105" y="888740"/>
            <a:ext cx="638175" cy="2724150"/>
          </a:xfrm>
          <a:prstGeom prst="rect">
            <a:avLst/>
          </a:prstGeom>
        </p:spPr>
      </p:pic>
      <p:sp>
        <p:nvSpPr>
          <p:cNvPr id="45" name="箭头: 下 44">
            <a:extLst>
              <a:ext uri="{FF2B5EF4-FFF2-40B4-BE49-F238E27FC236}">
                <a16:creationId xmlns:a16="http://schemas.microsoft.com/office/drawing/2014/main" id="{8D66112B-6F12-41A2-9CA0-B311C300D659}"/>
              </a:ext>
            </a:extLst>
          </p:cNvPr>
          <p:cNvSpPr/>
          <p:nvPr/>
        </p:nvSpPr>
        <p:spPr>
          <a:xfrm rot="1884509">
            <a:off x="11133524" y="3489313"/>
            <a:ext cx="341870" cy="467990"/>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029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13</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Non-IID</a:t>
            </a:r>
            <a:r>
              <a:rPr lang="zh-CN" altLang="en-US" dirty="0"/>
              <a:t>的示例</a:t>
            </a:r>
          </a:p>
        </p:txBody>
      </p:sp>
      <p:pic>
        <p:nvPicPr>
          <p:cNvPr id="46" name="图片 45">
            <a:extLst>
              <a:ext uri="{FF2B5EF4-FFF2-40B4-BE49-F238E27FC236}">
                <a16:creationId xmlns:a16="http://schemas.microsoft.com/office/drawing/2014/main" id="{F18E19C8-6C26-4BDF-A112-7AE4F625E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8" y="1028699"/>
            <a:ext cx="1681959" cy="1681959"/>
          </a:xfrm>
          <a:prstGeom prst="rect">
            <a:avLst/>
          </a:prstGeom>
        </p:spPr>
      </p:pic>
      <p:pic>
        <p:nvPicPr>
          <p:cNvPr id="47" name="图片 46">
            <a:extLst>
              <a:ext uri="{FF2B5EF4-FFF2-40B4-BE49-F238E27FC236}">
                <a16:creationId xmlns:a16="http://schemas.microsoft.com/office/drawing/2014/main" id="{184E23F5-C6FF-443D-9C0F-9C3075F77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8276" y="1151247"/>
            <a:ext cx="1464106" cy="1952140"/>
          </a:xfrm>
          <a:prstGeom prst="rect">
            <a:avLst/>
          </a:prstGeom>
        </p:spPr>
      </p:pic>
      <p:pic>
        <p:nvPicPr>
          <p:cNvPr id="48" name="内容占位符 5">
            <a:extLst>
              <a:ext uri="{FF2B5EF4-FFF2-40B4-BE49-F238E27FC236}">
                <a16:creationId xmlns:a16="http://schemas.microsoft.com/office/drawing/2014/main" id="{244E2A37-2992-4A30-980A-9684A34EF918}"/>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1" t="10760" r="51966" b="55293"/>
          <a:stretch/>
        </p:blipFill>
        <p:spPr>
          <a:xfrm>
            <a:off x="1316736" y="1869678"/>
            <a:ext cx="9391540" cy="3563980"/>
          </a:xfrm>
          <a:prstGeom prst="rect">
            <a:avLst/>
          </a:prstGeom>
        </p:spPr>
      </p:pic>
      <p:sp>
        <p:nvSpPr>
          <p:cNvPr id="49" name="文本框 48">
            <a:extLst>
              <a:ext uri="{FF2B5EF4-FFF2-40B4-BE49-F238E27FC236}">
                <a16:creationId xmlns:a16="http://schemas.microsoft.com/office/drawing/2014/main" id="{E4FD32C4-63D8-4B18-800D-11A5B8491589}"/>
              </a:ext>
            </a:extLst>
          </p:cNvPr>
          <p:cNvSpPr txBox="1"/>
          <p:nvPr/>
        </p:nvSpPr>
        <p:spPr>
          <a:xfrm>
            <a:off x="2963729" y="5505758"/>
            <a:ext cx="6097554" cy="646331"/>
          </a:xfrm>
          <a:prstGeom prst="rect">
            <a:avLst/>
          </a:prstGeom>
          <a:noFill/>
        </p:spPr>
        <p:txBody>
          <a:bodyPr wrap="square">
            <a:spAutoFit/>
          </a:bodyPr>
          <a:lstStyle/>
          <a:p>
            <a:r>
              <a:rPr lang="zh-CN" altLang="en-US" dirty="0"/>
              <a:t>同一个人在不同角度的摄像机下呈现的是不一样的状态，那不同的摄像机拍下的数据就是非独立同分布的</a:t>
            </a:r>
          </a:p>
        </p:txBody>
      </p:sp>
      <p:sp>
        <p:nvSpPr>
          <p:cNvPr id="12" name="文本框 11">
            <a:extLst>
              <a:ext uri="{FF2B5EF4-FFF2-40B4-BE49-F238E27FC236}">
                <a16:creationId xmlns:a16="http://schemas.microsoft.com/office/drawing/2014/main" id="{8FB88D3D-FB77-4834-85BE-19C8B9A86BBB}"/>
              </a:ext>
            </a:extLst>
          </p:cNvPr>
          <p:cNvSpPr txBox="1"/>
          <p:nvPr/>
        </p:nvSpPr>
        <p:spPr>
          <a:xfrm>
            <a:off x="1701577" y="6277301"/>
            <a:ext cx="9957318"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[3] Zhuang W, Wen Y, Zhang X, et al. Performance Optimization of Federated Person Re-identification via Benchmark Analysis[C]//Proceedings of the 28th ACM International Conference on Multimedia. 2020: 955-963.</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75189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14</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可以训练的原因</a:t>
            </a:r>
          </a:p>
        </p:txBody>
      </p:sp>
      <p:sp>
        <p:nvSpPr>
          <p:cNvPr id="4" name="椭圆 3">
            <a:extLst>
              <a:ext uri="{FF2B5EF4-FFF2-40B4-BE49-F238E27FC236}">
                <a16:creationId xmlns:a16="http://schemas.microsoft.com/office/drawing/2014/main" id="{37D631E9-4ED7-48E6-955A-902AC283D40A}"/>
              </a:ext>
            </a:extLst>
          </p:cNvPr>
          <p:cNvSpPr/>
          <p:nvPr/>
        </p:nvSpPr>
        <p:spPr>
          <a:xfrm>
            <a:off x="2771192" y="1651518"/>
            <a:ext cx="5775649" cy="355496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3F65EC-6E90-45FA-8788-7E24FCCC9A07}"/>
              </a:ext>
            </a:extLst>
          </p:cNvPr>
          <p:cNvSpPr txBox="1"/>
          <p:nvPr/>
        </p:nvSpPr>
        <p:spPr>
          <a:xfrm>
            <a:off x="4720029" y="5365101"/>
            <a:ext cx="2310248" cy="369332"/>
          </a:xfrm>
          <a:prstGeom prst="rect">
            <a:avLst/>
          </a:prstGeom>
          <a:noFill/>
        </p:spPr>
        <p:txBody>
          <a:bodyPr wrap="none" rtlCol="0">
            <a:spAutoFit/>
          </a:bodyPr>
          <a:lstStyle/>
          <a:p>
            <a:r>
              <a:rPr lang="zh-CN" altLang="en-US" dirty="0"/>
              <a:t>所有需要训练的参数</a:t>
            </a:r>
          </a:p>
        </p:txBody>
      </p:sp>
      <p:sp>
        <p:nvSpPr>
          <p:cNvPr id="8" name="椭圆 7">
            <a:extLst>
              <a:ext uri="{FF2B5EF4-FFF2-40B4-BE49-F238E27FC236}">
                <a16:creationId xmlns:a16="http://schemas.microsoft.com/office/drawing/2014/main" id="{264937BC-6249-4322-9F39-67C3F168DFE7}"/>
              </a:ext>
            </a:extLst>
          </p:cNvPr>
          <p:cNvSpPr/>
          <p:nvPr/>
        </p:nvSpPr>
        <p:spPr>
          <a:xfrm>
            <a:off x="3769568" y="2323323"/>
            <a:ext cx="877078" cy="76511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9" name="椭圆 8">
            <a:extLst>
              <a:ext uri="{FF2B5EF4-FFF2-40B4-BE49-F238E27FC236}">
                <a16:creationId xmlns:a16="http://schemas.microsoft.com/office/drawing/2014/main" id="{D16FD47C-328D-4C5D-8A26-36D8F06C58C6}"/>
              </a:ext>
            </a:extLst>
          </p:cNvPr>
          <p:cNvSpPr/>
          <p:nvPr/>
        </p:nvSpPr>
        <p:spPr>
          <a:xfrm>
            <a:off x="7106815" y="3309969"/>
            <a:ext cx="877078" cy="76511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BE3686-34AD-4627-9BE5-534CBB9D4E38}"/>
              </a:ext>
            </a:extLst>
          </p:cNvPr>
          <p:cNvSpPr/>
          <p:nvPr/>
        </p:nvSpPr>
        <p:spPr>
          <a:xfrm>
            <a:off x="5337718" y="2123914"/>
            <a:ext cx="1516564" cy="1313218"/>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BB7FD7B-7BBB-4AB6-B457-53EBA2A56F38}"/>
              </a:ext>
            </a:extLst>
          </p:cNvPr>
          <p:cNvSpPr/>
          <p:nvPr/>
        </p:nvSpPr>
        <p:spPr>
          <a:xfrm>
            <a:off x="4319148" y="1974624"/>
            <a:ext cx="616748" cy="57263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A0BFBC1-38D0-4B50-8C8B-D9753B97656F}"/>
              </a:ext>
            </a:extLst>
          </p:cNvPr>
          <p:cNvSpPr/>
          <p:nvPr/>
        </p:nvSpPr>
        <p:spPr>
          <a:xfrm>
            <a:off x="6048420" y="2741834"/>
            <a:ext cx="1386834" cy="96115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8A5E759-6DAF-4294-B2F0-1C09FF4A63EA}"/>
              </a:ext>
            </a:extLst>
          </p:cNvPr>
          <p:cNvSpPr/>
          <p:nvPr/>
        </p:nvSpPr>
        <p:spPr>
          <a:xfrm>
            <a:off x="5337718" y="4061984"/>
            <a:ext cx="1239710" cy="8551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0D306C4-05DF-49D3-BB74-73221A54F611}"/>
              </a:ext>
            </a:extLst>
          </p:cNvPr>
          <p:cNvSpPr txBox="1"/>
          <p:nvPr/>
        </p:nvSpPr>
        <p:spPr>
          <a:xfrm>
            <a:off x="9358858" y="2123914"/>
            <a:ext cx="1471878" cy="2246769"/>
          </a:xfrm>
          <a:prstGeom prst="rect">
            <a:avLst/>
          </a:prstGeom>
          <a:noFill/>
        </p:spPr>
        <p:txBody>
          <a:bodyPr wrap="none" rtlCol="0">
            <a:spAutoFit/>
          </a:bodyPr>
          <a:lstStyle/>
          <a:p>
            <a:r>
              <a:rPr lang="zh-CN" altLang="en-US" sz="2800" dirty="0"/>
              <a:t>绿色：</a:t>
            </a:r>
            <a:r>
              <a:rPr lang="en-US" altLang="zh-CN" sz="2800" dirty="0"/>
              <a:t>1</a:t>
            </a:r>
          </a:p>
          <a:p>
            <a:r>
              <a:rPr lang="zh-CN" altLang="en-US" sz="2800" dirty="0"/>
              <a:t>黄色：</a:t>
            </a:r>
            <a:r>
              <a:rPr lang="en-US" altLang="zh-CN" sz="2800" dirty="0"/>
              <a:t>2</a:t>
            </a:r>
          </a:p>
          <a:p>
            <a:r>
              <a:rPr lang="zh-CN" altLang="en-US" sz="2800" dirty="0"/>
              <a:t>蓝色：</a:t>
            </a:r>
            <a:r>
              <a:rPr lang="en-US" altLang="zh-CN" sz="2800" dirty="0"/>
              <a:t>3</a:t>
            </a:r>
          </a:p>
          <a:p>
            <a:r>
              <a:rPr lang="en-US" altLang="zh-CN" sz="2800" dirty="0"/>
              <a:t>…</a:t>
            </a:r>
          </a:p>
          <a:p>
            <a:r>
              <a:rPr lang="en-US" altLang="zh-CN" sz="2800" dirty="0"/>
              <a:t>…</a:t>
            </a:r>
            <a:endParaRPr lang="zh-CN" altLang="en-US" sz="2800" dirty="0"/>
          </a:p>
        </p:txBody>
      </p:sp>
      <p:sp>
        <p:nvSpPr>
          <p:cNvPr id="18" name="等腰三角形 17">
            <a:extLst>
              <a:ext uri="{FF2B5EF4-FFF2-40B4-BE49-F238E27FC236}">
                <a16:creationId xmlns:a16="http://schemas.microsoft.com/office/drawing/2014/main" id="{D498B34B-C858-44F4-9EF2-0A6A4ACE9612}"/>
              </a:ext>
            </a:extLst>
          </p:cNvPr>
          <p:cNvSpPr/>
          <p:nvPr/>
        </p:nvSpPr>
        <p:spPr>
          <a:xfrm>
            <a:off x="3937518" y="2705878"/>
            <a:ext cx="1110950" cy="765110"/>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BD2ACA43-25A7-4DE6-A275-6B80F6DDC816}"/>
              </a:ext>
            </a:extLst>
          </p:cNvPr>
          <p:cNvSpPr/>
          <p:nvPr/>
        </p:nvSpPr>
        <p:spPr>
          <a:xfrm>
            <a:off x="4492993" y="3817779"/>
            <a:ext cx="1110950" cy="1028474"/>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0C1D97AE-ECA4-4652-9CBF-4D54E9BEDB5F}"/>
              </a:ext>
            </a:extLst>
          </p:cNvPr>
          <p:cNvSpPr/>
          <p:nvPr/>
        </p:nvSpPr>
        <p:spPr>
          <a:xfrm>
            <a:off x="5451757" y="2405816"/>
            <a:ext cx="1403992" cy="1404307"/>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2281B15-72EC-4021-AA6A-015A01FE80C0}"/>
              </a:ext>
            </a:extLst>
          </p:cNvPr>
          <p:cNvSpPr txBox="1"/>
          <p:nvPr/>
        </p:nvSpPr>
        <p:spPr>
          <a:xfrm>
            <a:off x="442526" y="1130630"/>
            <a:ext cx="398378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有严格的收敛性证明</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56068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15</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normAutofit/>
          </a:bodyPr>
          <a:lstStyle/>
          <a:p>
            <a:r>
              <a:rPr lang="zh-CN" altLang="en-US" dirty="0">
                <a:latin typeface="Arial"/>
                <a:cs typeface="+mn-ea"/>
              </a:rPr>
              <a:t>精度损失</a:t>
            </a:r>
            <a:endParaRPr lang="zh-CN" altLang="en-US" dirty="0"/>
          </a:p>
        </p:txBody>
      </p:sp>
      <p:pic>
        <p:nvPicPr>
          <p:cNvPr id="6" name="图片 5">
            <a:extLst>
              <a:ext uri="{FF2B5EF4-FFF2-40B4-BE49-F238E27FC236}">
                <a16:creationId xmlns:a16="http://schemas.microsoft.com/office/drawing/2014/main" id="{50F3697E-5666-4024-9D63-F070E7B292AC}"/>
              </a:ext>
            </a:extLst>
          </p:cNvPr>
          <p:cNvPicPr>
            <a:picLocks noChangeAspect="1"/>
          </p:cNvPicPr>
          <p:nvPr/>
        </p:nvPicPr>
        <p:blipFill>
          <a:blip r:embed="rId2"/>
          <a:stretch>
            <a:fillRect/>
          </a:stretch>
        </p:blipFill>
        <p:spPr>
          <a:xfrm>
            <a:off x="1399003" y="1943010"/>
            <a:ext cx="9500048" cy="2815601"/>
          </a:xfrm>
          <a:prstGeom prst="rect">
            <a:avLst/>
          </a:prstGeom>
        </p:spPr>
      </p:pic>
      <p:sp>
        <p:nvSpPr>
          <p:cNvPr id="12" name="文本框 11">
            <a:extLst>
              <a:ext uri="{FF2B5EF4-FFF2-40B4-BE49-F238E27FC236}">
                <a16:creationId xmlns:a16="http://schemas.microsoft.com/office/drawing/2014/main" id="{FF22B1A0-4EC8-4BDD-B68E-FB5B871B1F59}"/>
              </a:ext>
            </a:extLst>
          </p:cNvPr>
          <p:cNvSpPr txBox="1"/>
          <p:nvPr/>
        </p:nvSpPr>
        <p:spPr>
          <a:xfrm>
            <a:off x="423864" y="5295870"/>
            <a:ext cx="981820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如果精度反而提升，会是</a:t>
            </a:r>
            <a:r>
              <a:rPr lang="en-US" altLang="zh-CN"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surprisingly</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a:t>
            </a:r>
            <a:r>
              <a:rPr lang="en-US" altLang="zh-CN"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interestingly</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1750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16</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Objective Inconsistency Problem</a:t>
            </a:r>
            <a:endParaRPr lang="zh-CN" altLang="en-US" dirty="0"/>
          </a:p>
        </p:txBody>
      </p:sp>
      <p:pic>
        <p:nvPicPr>
          <p:cNvPr id="10" name="图片 9">
            <a:extLst>
              <a:ext uri="{FF2B5EF4-FFF2-40B4-BE49-F238E27FC236}">
                <a16:creationId xmlns:a16="http://schemas.microsoft.com/office/drawing/2014/main" id="{D990D920-967B-4086-A89B-33536A89F910}"/>
              </a:ext>
            </a:extLst>
          </p:cNvPr>
          <p:cNvPicPr>
            <a:picLocks noChangeAspect="1"/>
          </p:cNvPicPr>
          <p:nvPr/>
        </p:nvPicPr>
        <p:blipFill>
          <a:blip r:embed="rId2"/>
          <a:stretch>
            <a:fillRect/>
          </a:stretch>
        </p:blipFill>
        <p:spPr>
          <a:xfrm>
            <a:off x="1595703" y="1028699"/>
            <a:ext cx="8664691" cy="3170195"/>
          </a:xfrm>
          <a:prstGeom prst="rect">
            <a:avLst/>
          </a:prstGeom>
        </p:spPr>
      </p:pic>
      <p:sp>
        <p:nvSpPr>
          <p:cNvPr id="13" name="文本框 12">
            <a:extLst>
              <a:ext uri="{FF2B5EF4-FFF2-40B4-BE49-F238E27FC236}">
                <a16:creationId xmlns:a16="http://schemas.microsoft.com/office/drawing/2014/main" id="{3A6C41FB-4494-497C-94A1-C76597B93550}"/>
              </a:ext>
            </a:extLst>
          </p:cNvPr>
          <p:cNvSpPr txBox="1"/>
          <p:nvPr/>
        </p:nvSpPr>
        <p:spPr>
          <a:xfrm>
            <a:off x="8391035" y="4198894"/>
            <a:ext cx="3098990" cy="646331"/>
          </a:xfrm>
          <a:prstGeom prst="rect">
            <a:avLst/>
          </a:prstGeom>
          <a:noFill/>
        </p:spPr>
        <p:txBody>
          <a:bodyPr wrap="none" rtlCol="0">
            <a:spAutoFit/>
          </a:bodyPr>
          <a:lstStyle/>
          <a:p>
            <a:r>
              <a:rPr lang="zh-CN" altLang="en-US" dirty="0"/>
              <a:t>绿色方块：</a:t>
            </a:r>
            <a:r>
              <a:rPr lang="en-US" altLang="zh-CN" dirty="0"/>
              <a:t>global objective</a:t>
            </a:r>
          </a:p>
          <a:p>
            <a:r>
              <a:rPr lang="zh-CN" altLang="en-US" dirty="0"/>
              <a:t>蓝色三角：</a:t>
            </a:r>
            <a:r>
              <a:rPr lang="en-US" altLang="zh-CN" dirty="0"/>
              <a:t>local objectives</a:t>
            </a:r>
            <a:endParaRPr lang="zh-CN" altLang="en-US" dirty="0"/>
          </a:p>
        </p:txBody>
      </p:sp>
      <p:sp>
        <p:nvSpPr>
          <p:cNvPr id="14" name="文本框 13">
            <a:extLst>
              <a:ext uri="{FF2B5EF4-FFF2-40B4-BE49-F238E27FC236}">
                <a16:creationId xmlns:a16="http://schemas.microsoft.com/office/drawing/2014/main" id="{475A9A89-DA43-46B8-AFA7-2B50EC160376}"/>
              </a:ext>
            </a:extLst>
          </p:cNvPr>
          <p:cNvSpPr txBox="1"/>
          <p:nvPr/>
        </p:nvSpPr>
        <p:spPr>
          <a:xfrm>
            <a:off x="569168" y="4989759"/>
            <a:ext cx="10851113" cy="923330"/>
          </a:xfrm>
          <a:prstGeom prst="rect">
            <a:avLst/>
          </a:prstGeom>
          <a:noFill/>
        </p:spPr>
        <p:txBody>
          <a:bodyPr wrap="square" rtlCol="0">
            <a:spAutoFit/>
          </a:bodyPr>
          <a:lstStyle/>
          <a:p>
            <a:r>
              <a:rPr lang="en-US" altLang="zh-CN" dirty="0"/>
              <a:t>This is due to the </a:t>
            </a:r>
            <a:r>
              <a:rPr lang="en-US" altLang="zh-CN" dirty="0">
                <a:solidFill>
                  <a:srgbClr val="FF0000"/>
                </a:solidFill>
              </a:rPr>
              <a:t>inconsistency</a:t>
            </a:r>
            <a:r>
              <a:rPr lang="en-US" altLang="zh-CN" dirty="0"/>
              <a:t> between the locally performed SGD algorithm, which aims to minimize the loss value on </a:t>
            </a:r>
            <a:r>
              <a:rPr lang="en-US" altLang="zh-CN" dirty="0">
                <a:solidFill>
                  <a:srgbClr val="FF0000"/>
                </a:solidFill>
              </a:rPr>
              <a:t>local samples on each device </a:t>
            </a:r>
            <a:r>
              <a:rPr lang="en-US" altLang="zh-CN" dirty="0"/>
              <a:t>and the </a:t>
            </a:r>
            <a:r>
              <a:rPr lang="en-US" altLang="zh-CN" dirty="0">
                <a:solidFill>
                  <a:srgbClr val="FF0000"/>
                </a:solidFill>
              </a:rPr>
              <a:t>global objective </a:t>
            </a:r>
            <a:r>
              <a:rPr lang="en-US" altLang="zh-CN" dirty="0"/>
              <a:t>of minimizing the overall loss on </a:t>
            </a:r>
            <a:r>
              <a:rPr lang="en-US" altLang="zh-CN" dirty="0">
                <a:solidFill>
                  <a:srgbClr val="FF0000"/>
                </a:solidFill>
              </a:rPr>
              <a:t>all data samples</a:t>
            </a:r>
            <a:r>
              <a:rPr lang="en-US" altLang="zh-CN" dirty="0"/>
              <a:t>.</a:t>
            </a:r>
            <a:endParaRPr lang="zh-CN" altLang="en-US" dirty="0"/>
          </a:p>
        </p:txBody>
      </p:sp>
    </p:spTree>
    <p:extLst>
      <p:ext uri="{BB962C8B-B14F-4D97-AF65-F5344CB8AC3E}">
        <p14:creationId xmlns:p14="http://schemas.microsoft.com/office/powerpoint/2010/main" val="13331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17</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normAutofit fontScale="90000"/>
          </a:bodyPr>
          <a:lstStyle/>
          <a:p>
            <a:r>
              <a:rPr lang="en-US" altLang="zh-CN" dirty="0"/>
              <a:t>Gradient Divergence/Local Dissimilarity</a:t>
            </a:r>
            <a:endParaRPr lang="zh-CN" altLang="en-US" dirty="0">
              <a:ea typeface="+mn-ea"/>
              <a:cs typeface="+mn-ea"/>
            </a:endParaRPr>
          </a:p>
        </p:txBody>
      </p:sp>
      <p:pic>
        <p:nvPicPr>
          <p:cNvPr id="5" name="图片 4">
            <a:extLst>
              <a:ext uri="{FF2B5EF4-FFF2-40B4-BE49-F238E27FC236}">
                <a16:creationId xmlns:a16="http://schemas.microsoft.com/office/drawing/2014/main" id="{1F8C78B1-427F-4B6F-A825-24DDF14116E2}"/>
              </a:ext>
            </a:extLst>
          </p:cNvPr>
          <p:cNvPicPr>
            <a:picLocks noChangeAspect="1"/>
          </p:cNvPicPr>
          <p:nvPr/>
        </p:nvPicPr>
        <p:blipFill>
          <a:blip r:embed="rId2"/>
          <a:stretch>
            <a:fillRect/>
          </a:stretch>
        </p:blipFill>
        <p:spPr>
          <a:xfrm>
            <a:off x="268820" y="1324947"/>
            <a:ext cx="11654360" cy="3140650"/>
          </a:xfrm>
          <a:prstGeom prst="rect">
            <a:avLst/>
          </a:prstGeom>
        </p:spPr>
      </p:pic>
      <p:sp>
        <p:nvSpPr>
          <p:cNvPr id="13" name="文本框 12">
            <a:extLst>
              <a:ext uri="{FF2B5EF4-FFF2-40B4-BE49-F238E27FC236}">
                <a16:creationId xmlns:a16="http://schemas.microsoft.com/office/drawing/2014/main" id="{F0F35122-AD41-4FF4-B814-1CA663C71DE8}"/>
              </a:ext>
            </a:extLst>
          </p:cNvPr>
          <p:cNvSpPr txBox="1"/>
          <p:nvPr/>
        </p:nvSpPr>
        <p:spPr>
          <a:xfrm>
            <a:off x="1723866" y="6384342"/>
            <a:ext cx="8650958" cy="307777"/>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[4] Zhao Y, Li M, Lai L, et al. Federated learning with non-</a:t>
            </a:r>
            <a:r>
              <a:rPr lang="en-US" altLang="zh-CN" dirty="0" err="1"/>
              <a:t>iid</a:t>
            </a:r>
            <a:r>
              <a:rPr lang="en-US" altLang="zh-CN" dirty="0"/>
              <a:t> data[J]. </a:t>
            </a:r>
            <a:r>
              <a:rPr lang="en-US" altLang="zh-CN" dirty="0" err="1"/>
              <a:t>arXiv</a:t>
            </a:r>
            <a:r>
              <a:rPr lang="en-US" altLang="zh-CN" dirty="0"/>
              <a:t> preprint arXiv:1806.00582, 2018.</a:t>
            </a:r>
            <a:endParaRPr lang="zh-CN" altLang="en-US" dirty="0"/>
          </a:p>
        </p:txBody>
      </p:sp>
      <p:pic>
        <p:nvPicPr>
          <p:cNvPr id="15" name="图片 14">
            <a:extLst>
              <a:ext uri="{FF2B5EF4-FFF2-40B4-BE49-F238E27FC236}">
                <a16:creationId xmlns:a16="http://schemas.microsoft.com/office/drawing/2014/main" id="{A5E310DB-7D7D-4B33-8E7D-4349AFA5A0CC}"/>
              </a:ext>
            </a:extLst>
          </p:cNvPr>
          <p:cNvPicPr>
            <a:picLocks noChangeAspect="1"/>
          </p:cNvPicPr>
          <p:nvPr/>
        </p:nvPicPr>
        <p:blipFill>
          <a:blip r:embed="rId3"/>
          <a:stretch>
            <a:fillRect/>
          </a:stretch>
        </p:blipFill>
        <p:spPr>
          <a:xfrm>
            <a:off x="1678896" y="4675788"/>
            <a:ext cx="8740897" cy="342930"/>
          </a:xfrm>
          <a:prstGeom prst="rect">
            <a:avLst/>
          </a:prstGeom>
        </p:spPr>
      </p:pic>
    </p:spTree>
    <p:extLst>
      <p:ext uri="{BB962C8B-B14F-4D97-AF65-F5344CB8AC3E}">
        <p14:creationId xmlns:p14="http://schemas.microsoft.com/office/powerpoint/2010/main" val="102994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18</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刻画</a:t>
            </a:r>
            <a:r>
              <a:rPr kumimoji="0" lang="en-US" altLang="zh-CN" sz="3600" b="1" i="0" u="none" strike="noStrike" kern="1200" cap="none" spc="0" normalizeH="0" baseline="0" noProof="0" dirty="0">
                <a:ln>
                  <a:noFill/>
                </a:ln>
                <a:solidFill>
                  <a:srgbClr val="505122"/>
                </a:solidFill>
                <a:effectLst/>
                <a:uLnTx/>
                <a:uFillTx/>
                <a:latin typeface="Arial"/>
                <a:ea typeface="Microsoft YaHei"/>
                <a:cs typeface="+mn-ea"/>
              </a:rPr>
              <a:t>Non-IID</a:t>
            </a:r>
            <a:endPar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endParaRPr>
          </a:p>
        </p:txBody>
      </p:sp>
      <p:sp>
        <p:nvSpPr>
          <p:cNvPr id="21" name="文本框 20">
            <a:extLst>
              <a:ext uri="{FF2B5EF4-FFF2-40B4-BE49-F238E27FC236}">
                <a16:creationId xmlns:a16="http://schemas.microsoft.com/office/drawing/2014/main" id="{6180E473-0C1B-4E21-AFB0-B24345632C10}"/>
              </a:ext>
            </a:extLst>
          </p:cNvPr>
          <p:cNvSpPr txBox="1"/>
          <p:nvPr/>
        </p:nvSpPr>
        <p:spPr>
          <a:xfrm>
            <a:off x="405204" y="1028699"/>
            <a:ext cx="286809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通过数据本身</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pic>
        <p:nvPicPr>
          <p:cNvPr id="6" name="图片 5">
            <a:extLst>
              <a:ext uri="{FF2B5EF4-FFF2-40B4-BE49-F238E27FC236}">
                <a16:creationId xmlns:a16="http://schemas.microsoft.com/office/drawing/2014/main" id="{1706FC09-CBD5-41E0-9232-C3A09DC4B077}"/>
              </a:ext>
            </a:extLst>
          </p:cNvPr>
          <p:cNvPicPr>
            <a:picLocks noChangeAspect="1"/>
          </p:cNvPicPr>
          <p:nvPr/>
        </p:nvPicPr>
        <p:blipFill>
          <a:blip r:embed="rId2"/>
          <a:stretch>
            <a:fillRect/>
          </a:stretch>
        </p:blipFill>
        <p:spPr>
          <a:xfrm>
            <a:off x="575074" y="1709192"/>
            <a:ext cx="10836579" cy="472481"/>
          </a:xfrm>
          <a:prstGeom prst="rect">
            <a:avLst/>
          </a:prstGeom>
        </p:spPr>
      </p:pic>
      <p:sp>
        <p:nvSpPr>
          <p:cNvPr id="7" name="文本框 6">
            <a:extLst>
              <a:ext uri="{FF2B5EF4-FFF2-40B4-BE49-F238E27FC236}">
                <a16:creationId xmlns:a16="http://schemas.microsoft.com/office/drawing/2014/main" id="{4668E865-BA8F-4C49-83B1-C291BE769DA7}"/>
              </a:ext>
            </a:extLst>
          </p:cNvPr>
          <p:cNvSpPr txBox="1"/>
          <p:nvPr/>
        </p:nvSpPr>
        <p:spPr>
          <a:xfrm>
            <a:off x="525290" y="2562039"/>
            <a:ext cx="11045011" cy="369332"/>
          </a:xfrm>
          <a:prstGeom prst="rect">
            <a:avLst/>
          </a:prstGeom>
          <a:noFill/>
        </p:spPr>
        <p:txBody>
          <a:bodyPr wrap="none" rtlCol="0">
            <a:spAutoFit/>
          </a:bodyPr>
          <a:lstStyle/>
          <a:p>
            <a:r>
              <a:rPr lang="zh-CN" altLang="en-US" dirty="0">
                <a:latin typeface="+mn-ea"/>
                <a:cs typeface="Times New Roman" panose="02020603050405020304" pitchFamily="18" charset="0"/>
              </a:rPr>
              <a:t>这种方法需要</a:t>
            </a:r>
            <a:r>
              <a:rPr lang="zh-CN" altLang="zh-CN" sz="1800" dirty="0">
                <a:effectLst/>
                <a:latin typeface="+mn-ea"/>
                <a:cs typeface="Times New Roman" panose="02020603050405020304" pitchFamily="18" charset="0"/>
              </a:rPr>
              <a:t>知道终端上的数据</a:t>
            </a:r>
            <a:r>
              <a:rPr lang="zh-CN" altLang="zh-CN" sz="1800" dirty="0">
                <a:solidFill>
                  <a:srgbClr val="FF0000"/>
                </a:solidFill>
                <a:effectLst/>
                <a:latin typeface="+mn-ea"/>
                <a:cs typeface="Times New Roman" panose="02020603050405020304" pitchFamily="18" charset="0"/>
              </a:rPr>
              <a:t>标签的分布</a:t>
            </a:r>
            <a:r>
              <a:rPr lang="zh-CN" altLang="en-US" sz="1800" dirty="0">
                <a:effectLst/>
                <a:latin typeface="+mn-ea"/>
                <a:cs typeface="Times New Roman" panose="02020603050405020304" pitchFamily="18" charset="0"/>
              </a:rPr>
              <a:t>，</a:t>
            </a:r>
            <a:r>
              <a:rPr lang="zh-CN" altLang="en-US" dirty="0">
                <a:latin typeface="+mn-ea"/>
                <a:cs typeface="Times New Roman" panose="02020603050405020304" pitchFamily="18" charset="0"/>
              </a:rPr>
              <a:t>以及</a:t>
            </a:r>
            <a:r>
              <a:rPr lang="zh-CN" altLang="zh-CN" sz="1800" dirty="0">
                <a:effectLst/>
                <a:latin typeface="+mn-ea"/>
                <a:cs typeface="Times New Roman" panose="02020603050405020304" pitchFamily="18" charset="0"/>
              </a:rPr>
              <a:t>所有标签的分布</a:t>
            </a:r>
            <a:r>
              <a:rPr lang="zh-CN" altLang="en-US"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这在实际应用中是</a:t>
            </a:r>
            <a:r>
              <a:rPr lang="zh-CN" altLang="zh-CN" sz="1800" dirty="0">
                <a:solidFill>
                  <a:srgbClr val="FF0000"/>
                </a:solidFill>
                <a:effectLst/>
                <a:latin typeface="+mn-ea"/>
                <a:cs typeface="Times New Roman" panose="02020603050405020304" pitchFamily="18" charset="0"/>
              </a:rPr>
              <a:t>不可取的</a:t>
            </a:r>
            <a:r>
              <a:rPr lang="zh-CN" altLang="en-US" sz="1800" dirty="0">
                <a:effectLst/>
                <a:latin typeface="+mn-ea"/>
                <a:cs typeface="Times New Roman" panose="02020603050405020304" pitchFamily="18" charset="0"/>
              </a:rPr>
              <a:t>，违背</a:t>
            </a:r>
            <a:r>
              <a:rPr lang="en-US" altLang="zh-CN" sz="1800" dirty="0">
                <a:effectLst/>
                <a:latin typeface="+mn-ea"/>
                <a:cs typeface="Times New Roman" panose="02020603050405020304" pitchFamily="18" charset="0"/>
              </a:rPr>
              <a:t>FL</a:t>
            </a:r>
            <a:r>
              <a:rPr lang="zh-CN" altLang="en-US" sz="1800" dirty="0">
                <a:effectLst/>
                <a:latin typeface="+mn-ea"/>
                <a:cs typeface="Times New Roman" panose="02020603050405020304" pitchFamily="18" charset="0"/>
              </a:rPr>
              <a:t>。</a:t>
            </a:r>
            <a:endParaRPr lang="zh-CN" altLang="en-US" dirty="0">
              <a:latin typeface="+mn-ea"/>
            </a:endParaRPr>
          </a:p>
        </p:txBody>
      </p:sp>
      <p:sp>
        <p:nvSpPr>
          <p:cNvPr id="9" name="文本框 8">
            <a:extLst>
              <a:ext uri="{FF2B5EF4-FFF2-40B4-BE49-F238E27FC236}">
                <a16:creationId xmlns:a16="http://schemas.microsoft.com/office/drawing/2014/main" id="{D03F95C9-AD5E-43CB-AEA2-E6EEB0D05AE8}"/>
              </a:ext>
            </a:extLst>
          </p:cNvPr>
          <p:cNvSpPr txBox="1"/>
          <p:nvPr/>
        </p:nvSpPr>
        <p:spPr>
          <a:xfrm>
            <a:off x="525290" y="3295160"/>
            <a:ext cx="10886363" cy="646331"/>
          </a:xfrm>
          <a:prstGeom prst="rect">
            <a:avLst/>
          </a:prstGeom>
          <a:noFill/>
        </p:spPr>
        <p:txBody>
          <a:bodyPr wrap="square" rtlCol="0">
            <a:spAutoFit/>
          </a:bodyPr>
          <a:lstStyle/>
          <a:p>
            <a:r>
              <a:rPr lang="zh-CN" altLang="zh-CN" sz="1800" dirty="0">
                <a:effectLst/>
                <a:latin typeface="+mn-ea"/>
                <a:cs typeface="Times New Roman" panose="02020603050405020304" pitchFamily="18" charset="0"/>
              </a:rPr>
              <a:t>在联邦学习的场景下，数据是终端上生成的，</a:t>
            </a:r>
            <a:r>
              <a:rPr lang="zh-CN" altLang="zh-CN" sz="1800" dirty="0">
                <a:solidFill>
                  <a:srgbClr val="FF0000"/>
                </a:solidFill>
                <a:effectLst/>
                <a:latin typeface="+mn-ea"/>
                <a:cs typeface="Times New Roman" panose="02020603050405020304" pitchFamily="18" charset="0"/>
              </a:rPr>
              <a:t>不应该知道关于数据的内容</a:t>
            </a:r>
            <a:r>
              <a:rPr lang="zh-CN" altLang="zh-CN" sz="1800" dirty="0">
                <a:effectLst/>
                <a:latin typeface="+mn-ea"/>
                <a:cs typeface="Times New Roman" panose="02020603050405020304" pitchFamily="18" charset="0"/>
              </a:rPr>
              <a:t>，</a:t>
            </a:r>
            <a:r>
              <a:rPr lang="zh-CN" altLang="en-US" sz="1800" dirty="0">
                <a:effectLst/>
                <a:latin typeface="+mn-ea"/>
                <a:cs typeface="Times New Roman" panose="02020603050405020304" pitchFamily="18" charset="0"/>
              </a:rPr>
              <a:t>也就是说</a:t>
            </a:r>
            <a:r>
              <a:rPr lang="zh-CN" altLang="zh-CN" sz="1800" dirty="0">
                <a:effectLst/>
                <a:latin typeface="+mn-ea"/>
                <a:cs typeface="Times New Roman" panose="02020603050405020304" pitchFamily="18" charset="0"/>
              </a:rPr>
              <a:t>压根不知道数据是什么样子，虽然</a:t>
            </a:r>
            <a:r>
              <a:rPr lang="zh-CN" altLang="en-US" sz="1800" dirty="0">
                <a:effectLst/>
                <a:latin typeface="+mn-ea"/>
                <a:cs typeface="Times New Roman" panose="02020603050405020304" pitchFamily="18" charset="0"/>
              </a:rPr>
              <a:t>它</a:t>
            </a:r>
            <a:r>
              <a:rPr lang="zh-CN" altLang="zh-CN" sz="1800" dirty="0">
                <a:effectLst/>
                <a:latin typeface="+mn-ea"/>
                <a:cs typeface="Times New Roman" panose="02020603050405020304" pitchFamily="18" charset="0"/>
              </a:rPr>
              <a:t>肯定是</a:t>
            </a:r>
            <a:r>
              <a:rPr lang="en-US" altLang="zh-CN" sz="1800" dirty="0">
                <a:solidFill>
                  <a:srgbClr val="FF0000"/>
                </a:solidFill>
                <a:effectLst/>
                <a:latin typeface="+mn-ea"/>
                <a:cs typeface="Times New Roman" panose="02020603050405020304" pitchFamily="18" charset="0"/>
              </a:rPr>
              <a:t>Non-IID</a:t>
            </a:r>
            <a:r>
              <a:rPr lang="zh-CN" altLang="zh-CN" sz="1800" dirty="0">
                <a:effectLst/>
                <a:latin typeface="+mn-ea"/>
                <a:cs typeface="Times New Roman" panose="02020603050405020304" pitchFamily="18" charset="0"/>
              </a:rPr>
              <a:t>的</a:t>
            </a:r>
            <a:r>
              <a:rPr lang="zh-CN" altLang="en-US" sz="1800" dirty="0">
                <a:effectLst/>
                <a:latin typeface="+mn-ea"/>
                <a:cs typeface="Times New Roman" panose="02020603050405020304" pitchFamily="18" charset="0"/>
              </a:rPr>
              <a:t>。</a:t>
            </a:r>
            <a:endParaRPr lang="zh-CN" altLang="en-US" dirty="0">
              <a:latin typeface="+mn-ea"/>
            </a:endParaRPr>
          </a:p>
        </p:txBody>
      </p:sp>
      <p:sp>
        <p:nvSpPr>
          <p:cNvPr id="22" name="文本框 21">
            <a:extLst>
              <a:ext uri="{FF2B5EF4-FFF2-40B4-BE49-F238E27FC236}">
                <a16:creationId xmlns:a16="http://schemas.microsoft.com/office/drawing/2014/main" id="{666E472E-9155-45B5-B3C3-FF23A190FD80}"/>
              </a:ext>
            </a:extLst>
          </p:cNvPr>
          <p:cNvSpPr txBox="1"/>
          <p:nvPr/>
        </p:nvSpPr>
        <p:spPr>
          <a:xfrm>
            <a:off x="1723866" y="6384342"/>
            <a:ext cx="8650958" cy="307777"/>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[4] Zhao Y, Li M, Lai L, et al. Federated learning with non-</a:t>
            </a:r>
            <a:r>
              <a:rPr lang="en-US" altLang="zh-CN" dirty="0" err="1"/>
              <a:t>iid</a:t>
            </a:r>
            <a:r>
              <a:rPr lang="en-US" altLang="zh-CN" dirty="0"/>
              <a:t> data[J]. </a:t>
            </a:r>
            <a:r>
              <a:rPr lang="en-US" altLang="zh-CN" dirty="0" err="1"/>
              <a:t>arXiv</a:t>
            </a:r>
            <a:r>
              <a:rPr lang="en-US" altLang="zh-CN" dirty="0"/>
              <a:t> preprint arXiv:1806.00582, 2018.</a:t>
            </a:r>
            <a:endParaRPr lang="zh-CN" altLang="en-US" dirty="0"/>
          </a:p>
        </p:txBody>
      </p:sp>
      <p:sp>
        <p:nvSpPr>
          <p:cNvPr id="23" name="文本框 22">
            <a:extLst>
              <a:ext uri="{FF2B5EF4-FFF2-40B4-BE49-F238E27FC236}">
                <a16:creationId xmlns:a16="http://schemas.microsoft.com/office/drawing/2014/main" id="{3AFD981C-8B2E-4218-933D-7A8205026B2F}"/>
              </a:ext>
            </a:extLst>
          </p:cNvPr>
          <p:cNvSpPr txBox="1"/>
          <p:nvPr/>
        </p:nvSpPr>
        <p:spPr>
          <a:xfrm>
            <a:off x="405203" y="4282730"/>
            <a:ext cx="7702750"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zh-CN" sz="2800" b="1" spc="100" dirty="0">
                <a:solidFill>
                  <a:srgbClr val="002060"/>
                </a:solidFill>
                <a:latin typeface="微软雅黑" panose="020B0503020204020204" pitchFamily="34" charset="-122"/>
                <a:ea typeface="微软雅黑" panose="020B0503020204020204" pitchFamily="34" charset="-122"/>
                <a:cs typeface="+mj-cs"/>
              </a:rPr>
              <a:t>用梯度信息、模型信息、损失值去反映数据</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12" name="文本框 11">
            <a:extLst>
              <a:ext uri="{FF2B5EF4-FFF2-40B4-BE49-F238E27FC236}">
                <a16:creationId xmlns:a16="http://schemas.microsoft.com/office/drawing/2014/main" id="{F13B3747-5CBA-4A9F-A1BB-EFAD7CEC45B7}"/>
              </a:ext>
            </a:extLst>
          </p:cNvPr>
          <p:cNvSpPr txBox="1"/>
          <p:nvPr/>
        </p:nvSpPr>
        <p:spPr>
          <a:xfrm>
            <a:off x="575074" y="5033536"/>
            <a:ext cx="8133445" cy="369332"/>
          </a:xfrm>
          <a:prstGeom prst="rect">
            <a:avLst/>
          </a:prstGeom>
          <a:noFill/>
        </p:spPr>
        <p:txBody>
          <a:bodyPr wrap="none" rtlCol="0">
            <a:spAutoFit/>
          </a:bodyPr>
          <a:lstStyle/>
          <a:p>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implicit connection between </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model weights </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and </a:t>
            </a:r>
            <a:r>
              <a:rPr lang="en-US"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the distribution of data</a:t>
            </a:r>
            <a:endParaRPr lang="zh-CN" altLang="zh-CN" sz="18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838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3"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19</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刻画</a:t>
            </a:r>
            <a:r>
              <a:rPr kumimoji="0" lang="en-US" altLang="zh-CN" sz="3600" b="1" i="0" u="none" strike="noStrike" kern="1200" cap="none" spc="0" normalizeH="0" baseline="0" noProof="0" dirty="0">
                <a:ln>
                  <a:noFill/>
                </a:ln>
                <a:solidFill>
                  <a:srgbClr val="505122"/>
                </a:solidFill>
                <a:effectLst/>
                <a:uLnTx/>
                <a:uFillTx/>
                <a:latin typeface="Arial"/>
                <a:ea typeface="Microsoft YaHei"/>
                <a:cs typeface="+mn-ea"/>
              </a:rPr>
              <a:t>Non-IID</a:t>
            </a:r>
            <a:endPar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endParaRPr>
          </a:p>
        </p:txBody>
      </p:sp>
      <p:pic>
        <p:nvPicPr>
          <p:cNvPr id="4" name="图片 3">
            <a:extLst>
              <a:ext uri="{FF2B5EF4-FFF2-40B4-BE49-F238E27FC236}">
                <a16:creationId xmlns:a16="http://schemas.microsoft.com/office/drawing/2014/main" id="{60095162-B3A8-4725-ADB8-8A236B96D7CF}"/>
              </a:ext>
            </a:extLst>
          </p:cNvPr>
          <p:cNvPicPr>
            <a:picLocks noChangeAspect="1"/>
          </p:cNvPicPr>
          <p:nvPr/>
        </p:nvPicPr>
        <p:blipFill>
          <a:blip r:embed="rId2"/>
          <a:stretch>
            <a:fillRect/>
          </a:stretch>
        </p:blipFill>
        <p:spPr>
          <a:xfrm>
            <a:off x="572914" y="1133534"/>
            <a:ext cx="6149814" cy="1572343"/>
          </a:xfrm>
          <a:prstGeom prst="rect">
            <a:avLst/>
          </a:prstGeom>
        </p:spPr>
      </p:pic>
      <p:sp>
        <p:nvSpPr>
          <p:cNvPr id="5" name="文本框 4">
            <a:extLst>
              <a:ext uri="{FF2B5EF4-FFF2-40B4-BE49-F238E27FC236}">
                <a16:creationId xmlns:a16="http://schemas.microsoft.com/office/drawing/2014/main" id="{81DD63A4-410A-4DC9-A309-079015B4CDA3}"/>
              </a:ext>
            </a:extLst>
          </p:cNvPr>
          <p:cNvSpPr txBox="1"/>
          <p:nvPr/>
        </p:nvSpPr>
        <p:spPr>
          <a:xfrm>
            <a:off x="572914" y="2705877"/>
            <a:ext cx="10519640" cy="523220"/>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[5] Wang S, </a:t>
            </a:r>
            <a:r>
              <a:rPr lang="en-US" altLang="zh-CN" dirty="0" err="1"/>
              <a:t>Tuor</a:t>
            </a:r>
            <a:r>
              <a:rPr lang="en-US" altLang="zh-CN" dirty="0"/>
              <a:t> T, </a:t>
            </a:r>
            <a:r>
              <a:rPr lang="en-US" altLang="zh-CN" dirty="0" err="1"/>
              <a:t>Salonidis</a:t>
            </a:r>
            <a:r>
              <a:rPr lang="en-US" altLang="zh-CN" dirty="0"/>
              <a:t> T, et al. Adaptive federated learning in resource constrained edge computing systems[J]. IEEE Journal on Selected Areas in Communications, 2019, 37(6): 1205-1221.</a:t>
            </a:r>
            <a:endParaRPr lang="zh-CN" altLang="en-US" dirty="0"/>
          </a:p>
        </p:txBody>
      </p:sp>
      <p:pic>
        <p:nvPicPr>
          <p:cNvPr id="6" name="图片 5">
            <a:extLst>
              <a:ext uri="{FF2B5EF4-FFF2-40B4-BE49-F238E27FC236}">
                <a16:creationId xmlns:a16="http://schemas.microsoft.com/office/drawing/2014/main" id="{E1A53F94-B0C2-4071-848E-9B5E59ABCCE5}"/>
              </a:ext>
            </a:extLst>
          </p:cNvPr>
          <p:cNvPicPr>
            <a:picLocks noChangeAspect="1"/>
          </p:cNvPicPr>
          <p:nvPr/>
        </p:nvPicPr>
        <p:blipFill>
          <a:blip r:embed="rId3"/>
          <a:stretch>
            <a:fillRect/>
          </a:stretch>
        </p:blipFill>
        <p:spPr>
          <a:xfrm>
            <a:off x="572914" y="3461537"/>
            <a:ext cx="6023829" cy="1602398"/>
          </a:xfrm>
          <a:prstGeom prst="rect">
            <a:avLst/>
          </a:prstGeom>
        </p:spPr>
      </p:pic>
      <p:sp>
        <p:nvSpPr>
          <p:cNvPr id="7" name="文本框 6">
            <a:extLst>
              <a:ext uri="{FF2B5EF4-FFF2-40B4-BE49-F238E27FC236}">
                <a16:creationId xmlns:a16="http://schemas.microsoft.com/office/drawing/2014/main" id="{CBEBE9DF-8751-4A33-BDE8-DA79C9BB7FF1}"/>
              </a:ext>
            </a:extLst>
          </p:cNvPr>
          <p:cNvSpPr txBox="1"/>
          <p:nvPr/>
        </p:nvSpPr>
        <p:spPr>
          <a:xfrm>
            <a:off x="572914" y="5166572"/>
            <a:ext cx="10917111" cy="738664"/>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[6] Tian Li, </a:t>
            </a:r>
            <a:r>
              <a:rPr lang="en-US" altLang="zh-CN" dirty="0" err="1"/>
              <a:t>Anit</a:t>
            </a:r>
            <a:r>
              <a:rPr lang="en-US" altLang="zh-CN" dirty="0"/>
              <a:t> Kumar </a:t>
            </a:r>
            <a:r>
              <a:rPr lang="en-US" altLang="zh-CN" dirty="0" err="1"/>
              <a:t>Sahu</a:t>
            </a:r>
            <a:r>
              <a:rPr lang="en-US" altLang="zh-CN" dirty="0"/>
              <a:t>, Manzil Zaheer, </a:t>
            </a:r>
            <a:r>
              <a:rPr lang="en-US" altLang="zh-CN" dirty="0" err="1"/>
              <a:t>Maziar</a:t>
            </a:r>
            <a:r>
              <a:rPr lang="en-US" altLang="zh-CN" dirty="0"/>
              <a:t> </a:t>
            </a:r>
            <a:r>
              <a:rPr lang="en-US" altLang="zh-CN" dirty="0" err="1"/>
              <a:t>Sanjabi</a:t>
            </a:r>
            <a:r>
              <a:rPr lang="en-US" altLang="zh-CN" dirty="0"/>
              <a:t>, </a:t>
            </a:r>
            <a:r>
              <a:rPr lang="en-US" altLang="zh-CN" dirty="0" err="1"/>
              <a:t>Ameet</a:t>
            </a:r>
            <a:r>
              <a:rPr lang="en-US" altLang="zh-CN" dirty="0"/>
              <a:t> Talwalkar, and Virginia Smith. 2020. Federated Optimization in Heterogeneous Networks. In Proceedings of Machine Learning and Systems, I. Dhillon, D. </a:t>
            </a:r>
            <a:r>
              <a:rPr lang="en-US" altLang="zh-CN" dirty="0" err="1"/>
              <a:t>Papailiopoulos</a:t>
            </a:r>
            <a:r>
              <a:rPr lang="en-US" altLang="zh-CN" dirty="0"/>
              <a:t>, and V. Sze (Eds.), Vol. 2. 429–450.</a:t>
            </a:r>
            <a:endParaRPr lang="zh-CN" altLang="en-US" dirty="0"/>
          </a:p>
        </p:txBody>
      </p:sp>
    </p:spTree>
    <p:extLst>
      <p:ext uri="{BB962C8B-B14F-4D97-AF65-F5344CB8AC3E}">
        <p14:creationId xmlns:p14="http://schemas.microsoft.com/office/powerpoint/2010/main" val="11558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合 168">
            <a:extLst>
              <a:ext uri="{FF2B5EF4-FFF2-40B4-BE49-F238E27FC236}">
                <a16:creationId xmlns:a16="http://schemas.microsoft.com/office/drawing/2014/main" id="{FF572E3B-1F17-4C61-966B-66FC7A18D4C1}"/>
              </a:ext>
            </a:extLst>
          </p:cNvPr>
          <p:cNvGrpSpPr/>
          <p:nvPr/>
        </p:nvGrpSpPr>
        <p:grpSpPr>
          <a:xfrm>
            <a:off x="4990007" y="3812685"/>
            <a:ext cx="2195103" cy="607224"/>
            <a:chOff x="7620127" y="2931272"/>
            <a:chExt cx="2195103" cy="607224"/>
          </a:xfrm>
        </p:grpSpPr>
        <p:sp>
          <p:nvSpPr>
            <p:cNvPr id="15" name="文本框 14">
              <a:extLst>
                <a:ext uri="{FF2B5EF4-FFF2-40B4-BE49-F238E27FC236}">
                  <a16:creationId xmlns:a16="http://schemas.microsoft.com/office/drawing/2014/main" id="{FA45DDCC-D14F-4A48-9343-50A7BA083C86}"/>
                </a:ext>
              </a:extLst>
            </p:cNvPr>
            <p:cNvSpPr txBox="1"/>
            <p:nvPr/>
          </p:nvSpPr>
          <p:spPr>
            <a:xfrm>
              <a:off x="8449150" y="2972376"/>
              <a:ext cx="1366080" cy="525657"/>
            </a:xfrm>
            <a:prstGeom prst="rect">
              <a:avLst/>
            </a:prstGeom>
            <a:noFill/>
          </p:spPr>
          <p:txBody>
            <a:bodyPr wrap="none" rtlCol="0">
              <a:spAutoFit/>
            </a:bodyPr>
            <a:lstStyle/>
            <a:p>
              <a:pPr>
                <a:lnSpc>
                  <a:spcPct val="130000"/>
                </a:lnSpc>
              </a:pPr>
              <a:r>
                <a:rPr lang="en-US" altLang="zh-CN" sz="2400" dirty="0">
                  <a:solidFill>
                    <a:schemeClr val="accent1"/>
                  </a:solidFill>
                  <a:cs typeface="+mn-ea"/>
                  <a:sym typeface="+mn-lt"/>
                </a:rPr>
                <a:t>Non-IID</a:t>
              </a:r>
              <a:endParaRPr lang="zh-CN" altLang="en-US" sz="2400" dirty="0">
                <a:solidFill>
                  <a:schemeClr val="accent1"/>
                </a:solidFill>
                <a:cs typeface="+mn-ea"/>
                <a:sym typeface="+mn-lt"/>
              </a:endParaRPr>
            </a:p>
          </p:txBody>
        </p:sp>
        <p:sp>
          <p:nvSpPr>
            <p:cNvPr id="162" name="椭圆 161">
              <a:extLst>
                <a:ext uri="{FF2B5EF4-FFF2-40B4-BE49-F238E27FC236}">
                  <a16:creationId xmlns:a16="http://schemas.microsoft.com/office/drawing/2014/main" id="{D9CB9188-0BFB-428B-A244-E7D0BC777416}"/>
                </a:ext>
              </a:extLst>
            </p:cNvPr>
            <p:cNvSpPr/>
            <p:nvPr/>
          </p:nvSpPr>
          <p:spPr>
            <a:xfrm>
              <a:off x="7620127"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68" name="组合 167">
            <a:extLst>
              <a:ext uri="{FF2B5EF4-FFF2-40B4-BE49-F238E27FC236}">
                <a16:creationId xmlns:a16="http://schemas.microsoft.com/office/drawing/2014/main" id="{7741F2B9-F18C-406E-B5DA-8E91BC9A8131}"/>
              </a:ext>
            </a:extLst>
          </p:cNvPr>
          <p:cNvGrpSpPr/>
          <p:nvPr/>
        </p:nvGrpSpPr>
        <p:grpSpPr>
          <a:xfrm>
            <a:off x="4990007" y="5876392"/>
            <a:ext cx="2244795" cy="607224"/>
            <a:chOff x="7620127" y="4034410"/>
            <a:chExt cx="2244795" cy="607224"/>
          </a:xfrm>
        </p:grpSpPr>
        <p:sp>
          <p:nvSpPr>
            <p:cNvPr id="17" name="文本框 16">
              <a:extLst>
                <a:ext uri="{FF2B5EF4-FFF2-40B4-BE49-F238E27FC236}">
                  <a16:creationId xmlns:a16="http://schemas.microsoft.com/office/drawing/2014/main" id="{3E813EBE-D312-41D1-8DDA-77112A198B92}"/>
                </a:ext>
              </a:extLst>
            </p:cNvPr>
            <p:cNvSpPr txBox="1"/>
            <p:nvPr/>
          </p:nvSpPr>
          <p:spPr>
            <a:xfrm>
              <a:off x="8449150" y="4075514"/>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总结思考</a:t>
              </a:r>
            </a:p>
          </p:txBody>
        </p:sp>
        <p:sp>
          <p:nvSpPr>
            <p:cNvPr id="163" name="椭圆 162">
              <a:extLst>
                <a:ext uri="{FF2B5EF4-FFF2-40B4-BE49-F238E27FC236}">
                  <a16:creationId xmlns:a16="http://schemas.microsoft.com/office/drawing/2014/main" id="{23C4B180-9F8F-4232-A654-CF0B0D8811A4}"/>
                </a:ext>
              </a:extLst>
            </p:cNvPr>
            <p:cNvSpPr/>
            <p:nvPr/>
          </p:nvSpPr>
          <p:spPr>
            <a:xfrm>
              <a:off x="7620127"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167" name="组合 166">
            <a:extLst>
              <a:ext uri="{FF2B5EF4-FFF2-40B4-BE49-F238E27FC236}">
                <a16:creationId xmlns:a16="http://schemas.microsoft.com/office/drawing/2014/main" id="{2AF1C854-0BC3-4983-AAEB-AD082C0AF161}"/>
              </a:ext>
            </a:extLst>
          </p:cNvPr>
          <p:cNvGrpSpPr/>
          <p:nvPr/>
        </p:nvGrpSpPr>
        <p:grpSpPr>
          <a:xfrm>
            <a:off x="4990007" y="4844538"/>
            <a:ext cx="2178197" cy="607224"/>
            <a:chOff x="7620127" y="5100684"/>
            <a:chExt cx="2178197" cy="607224"/>
          </a:xfrm>
        </p:grpSpPr>
        <p:sp>
          <p:nvSpPr>
            <p:cNvPr id="24" name="文本框 23">
              <a:extLst>
                <a:ext uri="{FF2B5EF4-FFF2-40B4-BE49-F238E27FC236}">
                  <a16:creationId xmlns:a16="http://schemas.microsoft.com/office/drawing/2014/main" id="{170D1A4C-FD12-4646-9C4C-F4751A2E7A3E}"/>
                </a:ext>
              </a:extLst>
            </p:cNvPr>
            <p:cNvSpPr txBox="1"/>
            <p:nvPr/>
          </p:nvSpPr>
          <p:spPr>
            <a:xfrm>
              <a:off x="8467510" y="5141788"/>
              <a:ext cx="1330814" cy="525657"/>
            </a:xfrm>
            <a:prstGeom prst="rect">
              <a:avLst/>
            </a:prstGeom>
            <a:noFill/>
          </p:spPr>
          <p:txBody>
            <a:bodyPr wrap="none" rtlCol="0">
              <a:spAutoFit/>
            </a:bodyPr>
            <a:lstStyle/>
            <a:p>
              <a:pPr>
                <a:lnSpc>
                  <a:spcPct val="130000"/>
                </a:lnSpc>
              </a:pPr>
              <a:r>
                <a:rPr lang="en-US" altLang="zh-CN" sz="2400" dirty="0" err="1">
                  <a:solidFill>
                    <a:schemeClr val="accent1"/>
                  </a:solidFill>
                  <a:cs typeface="+mn-ea"/>
                  <a:sym typeface="+mn-lt"/>
                </a:rPr>
                <a:t>FedAdp</a:t>
              </a:r>
              <a:endParaRPr lang="zh-CN" altLang="en-US" sz="2400" dirty="0">
                <a:solidFill>
                  <a:schemeClr val="accent1"/>
                </a:solidFill>
                <a:cs typeface="+mn-ea"/>
                <a:sym typeface="+mn-lt"/>
              </a:endParaRPr>
            </a:p>
          </p:txBody>
        </p:sp>
        <p:sp>
          <p:nvSpPr>
            <p:cNvPr id="164" name="椭圆 163">
              <a:extLst>
                <a:ext uri="{FF2B5EF4-FFF2-40B4-BE49-F238E27FC236}">
                  <a16:creationId xmlns:a16="http://schemas.microsoft.com/office/drawing/2014/main" id="{177A8758-4235-470B-B01F-C54D1316EC70}"/>
                </a:ext>
              </a:extLst>
            </p:cNvPr>
            <p:cNvSpPr/>
            <p:nvPr/>
          </p:nvSpPr>
          <p:spPr>
            <a:xfrm>
              <a:off x="7620127"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172" name="组合 171">
            <a:extLst>
              <a:ext uri="{FF2B5EF4-FFF2-40B4-BE49-F238E27FC236}">
                <a16:creationId xmlns:a16="http://schemas.microsoft.com/office/drawing/2014/main" id="{F501A4E8-410B-45E6-9366-DC087871D60E}"/>
              </a:ext>
            </a:extLst>
          </p:cNvPr>
          <p:cNvGrpSpPr/>
          <p:nvPr/>
        </p:nvGrpSpPr>
        <p:grpSpPr>
          <a:xfrm>
            <a:off x="4990007" y="2821775"/>
            <a:ext cx="2277604" cy="607224"/>
            <a:chOff x="2079704" y="5100684"/>
            <a:chExt cx="2277604" cy="607224"/>
          </a:xfrm>
        </p:grpSpPr>
        <p:sp>
          <p:nvSpPr>
            <p:cNvPr id="18" name="文本框 17">
              <a:extLst>
                <a:ext uri="{FF2B5EF4-FFF2-40B4-BE49-F238E27FC236}">
                  <a16:creationId xmlns:a16="http://schemas.microsoft.com/office/drawing/2014/main" id="{EFDD37CC-BB39-41C1-8D66-5EA191F8929C}"/>
                </a:ext>
              </a:extLst>
            </p:cNvPr>
            <p:cNvSpPr txBox="1"/>
            <p:nvPr/>
          </p:nvSpPr>
          <p:spPr>
            <a:xfrm>
              <a:off x="2941536" y="5141788"/>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背景介绍</a:t>
              </a:r>
            </a:p>
          </p:txBody>
        </p:sp>
        <p:sp>
          <p:nvSpPr>
            <p:cNvPr id="165" name="椭圆 164">
              <a:extLst>
                <a:ext uri="{FF2B5EF4-FFF2-40B4-BE49-F238E27FC236}">
                  <a16:creationId xmlns:a16="http://schemas.microsoft.com/office/drawing/2014/main" id="{D7A9DE7B-D7FB-40FF-A7D2-22ADD96D1210}"/>
                </a:ext>
              </a:extLst>
            </p:cNvPr>
            <p:cNvSpPr/>
            <p:nvPr/>
          </p:nvSpPr>
          <p:spPr>
            <a:xfrm>
              <a:off x="2079704"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spTree>
    <p:extLst>
      <p:ext uri="{BB962C8B-B14F-4D97-AF65-F5344CB8AC3E}">
        <p14:creationId xmlns:p14="http://schemas.microsoft.com/office/powerpoint/2010/main" val="6739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20</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为什么要</a:t>
            </a:r>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刻画</a:t>
            </a:r>
            <a:r>
              <a:rPr kumimoji="0" lang="en-US" altLang="zh-CN" sz="3600" b="1" i="0" u="none" strike="noStrike" kern="1200" cap="none" spc="0" normalizeH="0" baseline="0" noProof="0" dirty="0">
                <a:ln>
                  <a:noFill/>
                </a:ln>
                <a:solidFill>
                  <a:srgbClr val="505122"/>
                </a:solidFill>
                <a:effectLst/>
                <a:uLnTx/>
                <a:uFillTx/>
                <a:latin typeface="Arial"/>
                <a:ea typeface="Microsoft YaHei"/>
                <a:cs typeface="+mn-ea"/>
              </a:rPr>
              <a:t>Non-IID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8093C1-1882-4E2E-915F-EB939067CE6C}"/>
                  </a:ext>
                </a:extLst>
              </p:cNvPr>
              <p:cNvSpPr txBox="1"/>
              <p:nvPr/>
            </p:nvSpPr>
            <p:spPr>
              <a:xfrm>
                <a:off x="479849" y="1112674"/>
                <a:ext cx="612860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找相似</a:t>
                </a:r>
                <a14:m>
                  <m:oMath xmlns:m="http://schemas.openxmlformats.org/officeDocument/2006/math">
                    <m:r>
                      <a:rPr lang="zh-CN" altLang="en-US" sz="2800" b="1" i="1" spc="100" smtClean="0">
                        <a:solidFill>
                          <a:srgbClr val="002060"/>
                        </a:solidFill>
                        <a:latin typeface="Cambria Math" panose="02040503050406030204" pitchFamily="18" charset="0"/>
                        <a:ea typeface="微软雅黑" panose="020B0503020204020204" pitchFamily="34" charset="-122"/>
                        <a:cs typeface="+mj-cs"/>
                        <a:sym typeface="Wingdings 3" panose="05040102010807070707" pitchFamily="18" charset="2"/>
                      </a:rPr>
                      <m:t>→</m:t>
                    </m:r>
                  </m:oMath>
                </a14:m>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聚类</a:t>
                </a:r>
                <a14:m>
                  <m:oMath xmlns:m="http://schemas.openxmlformats.org/officeDocument/2006/math">
                    <m:r>
                      <a:rPr lang="zh-CN" altLang="en-US" sz="2800" b="1" i="1" spc="100">
                        <a:solidFill>
                          <a:srgbClr val="002060"/>
                        </a:solidFill>
                        <a:latin typeface="Cambria Math" panose="02040503050406030204" pitchFamily="18" charset="0"/>
                        <a:ea typeface="微软雅黑" panose="020B0503020204020204" pitchFamily="34" charset="-122"/>
                        <a:sym typeface="Wingdings 3" panose="05040102010807070707" pitchFamily="18" charset="2"/>
                      </a:rPr>
                      <m:t>→</m:t>
                    </m:r>
                  </m:oMath>
                </a14:m>
                <a:r>
                  <a:rPr lang="en-US" altLang="zh-CN" sz="2800" b="1" spc="100" dirty="0">
                    <a:solidFill>
                      <a:srgbClr val="002060"/>
                    </a:solidFill>
                    <a:latin typeface="微软雅黑" panose="020B0503020204020204" pitchFamily="34" charset="-122"/>
                    <a:ea typeface="微软雅黑" panose="020B0503020204020204" pitchFamily="34" charset="-122"/>
                    <a:cs typeface="+mj-cs"/>
                  </a:rPr>
                  <a:t>Client Selection</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mc:Choice>
        <mc:Fallback xmlns="">
          <p:sp>
            <p:nvSpPr>
              <p:cNvPr id="5" name="文本框 4">
                <a:extLst>
                  <a:ext uri="{FF2B5EF4-FFF2-40B4-BE49-F238E27FC236}">
                    <a16:creationId xmlns:a16="http://schemas.microsoft.com/office/drawing/2014/main" id="{1F8093C1-1882-4E2E-915F-EB939067CE6C}"/>
                  </a:ext>
                </a:extLst>
              </p:cNvPr>
              <p:cNvSpPr txBox="1">
                <a:spLocks noRot="1" noChangeAspect="1" noMove="1" noResize="1" noEditPoints="1" noAdjustHandles="1" noChangeArrowheads="1" noChangeShapeType="1" noTextEdit="1"/>
              </p:cNvSpPr>
              <p:nvPr/>
            </p:nvSpPr>
            <p:spPr>
              <a:xfrm>
                <a:off x="479849" y="1112674"/>
                <a:ext cx="6128601" cy="523220"/>
              </a:xfrm>
              <a:prstGeom prst="rect">
                <a:avLst/>
              </a:prstGeom>
              <a:blipFill>
                <a:blip r:embed="rId2"/>
                <a:stretch>
                  <a:fillRect l="-2090" t="-14118" r="-896"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47D7A51-CCCF-4E54-B600-FC205D4ACD98}"/>
                  </a:ext>
                </a:extLst>
              </p:cNvPr>
              <p:cNvSpPr txBox="1"/>
              <p:nvPr/>
            </p:nvSpPr>
            <p:spPr>
              <a:xfrm>
                <a:off x="479849" y="3167390"/>
                <a:ext cx="535595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异构</a:t>
                </a:r>
                <a14:m>
                  <m:oMath xmlns:m="http://schemas.openxmlformats.org/officeDocument/2006/math">
                    <m:r>
                      <a:rPr lang="zh-CN" altLang="en-US" sz="2800" b="1" i="1" spc="100" smtClean="0">
                        <a:solidFill>
                          <a:srgbClr val="002060"/>
                        </a:solidFill>
                        <a:latin typeface="Cambria Math" panose="02040503050406030204" pitchFamily="18" charset="0"/>
                        <a:ea typeface="微软雅黑" panose="020B0503020204020204" pitchFamily="34" charset="-122"/>
                        <a:cs typeface="+mj-cs"/>
                        <a:sym typeface="Wingdings 3" panose="05040102010807070707" pitchFamily="18" charset="2"/>
                      </a:rPr>
                      <m:t>→</m:t>
                    </m:r>
                  </m:oMath>
                </a14:m>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衡量出优劣</a:t>
                </a:r>
                <a14:m>
                  <m:oMath xmlns:m="http://schemas.openxmlformats.org/officeDocument/2006/math">
                    <m:r>
                      <a:rPr lang="zh-CN" altLang="en-US" sz="2800" b="1" i="1" spc="100" smtClean="0">
                        <a:solidFill>
                          <a:srgbClr val="002060"/>
                        </a:solidFill>
                        <a:latin typeface="Cambria Math" panose="02040503050406030204" pitchFamily="18" charset="0"/>
                        <a:ea typeface="微软雅黑" panose="020B0503020204020204" pitchFamily="34" charset="-122"/>
                        <a:cs typeface="+mj-cs"/>
                        <a:sym typeface="Wingdings 3" panose="05040102010807070707" pitchFamily="18" charset="2"/>
                      </a:rPr>
                      <m:t>→</m:t>
                    </m:r>
                  </m:oMath>
                </a14:m>
                <a:r>
                  <a:rPr lang="zh-CN" altLang="en-US" sz="2800" b="1" spc="100" dirty="0">
                    <a:solidFill>
                      <a:srgbClr val="002060"/>
                    </a:solidFill>
                    <a:latin typeface="微软雅黑" panose="020B0503020204020204" pitchFamily="34" charset="-122"/>
                    <a:ea typeface="微软雅黑" panose="020B0503020204020204" pitchFamily="34" charset="-122"/>
                    <a:cs typeface="+mj-cs"/>
                  </a:rPr>
                  <a:t>趋利避害</a:t>
                </a:r>
              </a:p>
            </p:txBody>
          </p:sp>
        </mc:Choice>
        <mc:Fallback xmlns="">
          <p:sp>
            <p:nvSpPr>
              <p:cNvPr id="7" name="文本框 6">
                <a:extLst>
                  <a:ext uri="{FF2B5EF4-FFF2-40B4-BE49-F238E27FC236}">
                    <a16:creationId xmlns:a16="http://schemas.microsoft.com/office/drawing/2014/main" id="{547D7A51-CCCF-4E54-B600-FC205D4ACD98}"/>
                  </a:ext>
                </a:extLst>
              </p:cNvPr>
              <p:cNvSpPr txBox="1">
                <a:spLocks noRot="1" noChangeAspect="1" noMove="1" noResize="1" noEditPoints="1" noAdjustHandles="1" noChangeArrowheads="1" noChangeShapeType="1" noTextEdit="1"/>
              </p:cNvSpPr>
              <p:nvPr/>
            </p:nvSpPr>
            <p:spPr>
              <a:xfrm>
                <a:off x="479849" y="3167390"/>
                <a:ext cx="5355953" cy="523220"/>
              </a:xfrm>
              <a:prstGeom prst="rect">
                <a:avLst/>
              </a:prstGeom>
              <a:blipFill>
                <a:blip r:embed="rId3"/>
                <a:stretch>
                  <a:fillRect l="-2392" t="-14118" r="-797" b="-32941"/>
                </a:stretch>
              </a:blipFill>
            </p:spPr>
            <p:txBody>
              <a:bodyPr/>
              <a:lstStyle/>
              <a:p>
                <a:r>
                  <a:rPr lang="zh-CN" altLang="en-US">
                    <a:noFill/>
                  </a:rPr>
                  <a:t> </a:t>
                </a:r>
              </a:p>
            </p:txBody>
          </p:sp>
        </mc:Fallback>
      </mc:AlternateContent>
      <p:sp>
        <p:nvSpPr>
          <p:cNvPr id="4" name="箭头: 上 3">
            <a:extLst>
              <a:ext uri="{FF2B5EF4-FFF2-40B4-BE49-F238E27FC236}">
                <a16:creationId xmlns:a16="http://schemas.microsoft.com/office/drawing/2014/main" id="{C049C61C-6625-4D6C-8B07-D38DF59674B3}"/>
              </a:ext>
            </a:extLst>
          </p:cNvPr>
          <p:cNvSpPr/>
          <p:nvPr/>
        </p:nvSpPr>
        <p:spPr>
          <a:xfrm>
            <a:off x="2603242" y="3744406"/>
            <a:ext cx="774441" cy="1073020"/>
          </a:xfrm>
          <a:prstGeom prst="up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54C12C-FE39-4D2C-B6B7-CC764DB7FDE1}"/>
              </a:ext>
            </a:extLst>
          </p:cNvPr>
          <p:cNvSpPr txBox="1"/>
          <p:nvPr/>
        </p:nvSpPr>
        <p:spPr>
          <a:xfrm rot="20909596">
            <a:off x="2339113" y="4974868"/>
            <a:ext cx="1637422" cy="584775"/>
          </a:xfrm>
          <a:prstGeom prst="rect">
            <a:avLst/>
          </a:prstGeom>
          <a:noFill/>
        </p:spPr>
        <p:txBody>
          <a:bodyPr wrap="square" rtlCol="0">
            <a:spAutoFit/>
          </a:bodyPr>
          <a:lstStyle/>
          <a:p>
            <a:r>
              <a:rPr lang="en-US" altLang="zh-CN" sz="3200" b="1" dirty="0">
                <a:solidFill>
                  <a:srgbClr val="7030A0"/>
                </a:solidFill>
                <a:effectLst>
                  <a:outerShdw blurRad="38100" dist="38100" dir="2700000" algn="tl">
                    <a:srgbClr val="000000">
                      <a:alpha val="43137"/>
                    </a:srgbClr>
                  </a:outerShdw>
                </a:effectLst>
              </a:rPr>
              <a:t>How?</a:t>
            </a:r>
            <a:endParaRPr lang="zh-CN" altLang="en-US" sz="32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65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21</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Node Contribution</a:t>
            </a:r>
            <a:endParaRPr lang="zh-CN" altLang="en-US" dirty="0"/>
          </a:p>
        </p:txBody>
      </p:sp>
      <p:sp>
        <p:nvSpPr>
          <p:cNvPr id="37" name="文本框 36">
            <a:extLst>
              <a:ext uri="{FF2B5EF4-FFF2-40B4-BE49-F238E27FC236}">
                <a16:creationId xmlns:a16="http://schemas.microsoft.com/office/drawing/2014/main" id="{D5E1983D-E59F-45FF-8D32-A8FE9511F8C6}"/>
              </a:ext>
            </a:extLst>
          </p:cNvPr>
          <p:cNvSpPr txBox="1"/>
          <p:nvPr/>
        </p:nvSpPr>
        <p:spPr>
          <a:xfrm>
            <a:off x="479849" y="1112674"/>
            <a:ext cx="5471370"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让强化学习去决定节点的价值</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4" name="文本框 3">
            <a:extLst>
              <a:ext uri="{FF2B5EF4-FFF2-40B4-BE49-F238E27FC236}">
                <a16:creationId xmlns:a16="http://schemas.microsoft.com/office/drawing/2014/main" id="{9A3AE188-C3B8-499A-BE3E-167CBD01120F}"/>
              </a:ext>
            </a:extLst>
          </p:cNvPr>
          <p:cNvSpPr txBox="1"/>
          <p:nvPr/>
        </p:nvSpPr>
        <p:spPr>
          <a:xfrm>
            <a:off x="859952" y="1635894"/>
            <a:ext cx="10472095" cy="523220"/>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[7] Wang H, Kaplan Z, </a:t>
            </a:r>
            <a:r>
              <a:rPr lang="en-US" altLang="zh-CN" dirty="0" err="1"/>
              <a:t>Niu</a:t>
            </a:r>
            <a:r>
              <a:rPr lang="en-US" altLang="zh-CN" dirty="0"/>
              <a:t> D, et al. Optimizing federated learning on non-</a:t>
            </a:r>
            <a:r>
              <a:rPr lang="en-US" altLang="zh-CN" dirty="0" err="1"/>
              <a:t>iid</a:t>
            </a:r>
            <a:r>
              <a:rPr lang="en-US" altLang="zh-CN" dirty="0"/>
              <a:t> data with reinforcement learning[C]//IEEE INFOCOM 2020-IEEE Conference on Computer Communications. IEEE, 2020: 1698-1707.</a:t>
            </a:r>
            <a:endParaRPr lang="zh-CN" altLang="en-US" dirty="0"/>
          </a:p>
        </p:txBody>
      </p:sp>
      <p:sp>
        <p:nvSpPr>
          <p:cNvPr id="38" name="文本框 37">
            <a:extLst>
              <a:ext uri="{FF2B5EF4-FFF2-40B4-BE49-F238E27FC236}">
                <a16:creationId xmlns:a16="http://schemas.microsoft.com/office/drawing/2014/main" id="{6DC2C949-AAA4-44C5-BFF8-82FE0DB45653}"/>
              </a:ext>
            </a:extLst>
          </p:cNvPr>
          <p:cNvSpPr txBox="1"/>
          <p:nvPr/>
        </p:nvSpPr>
        <p:spPr>
          <a:xfrm>
            <a:off x="479849" y="2342486"/>
            <a:ext cx="695895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zh-CN" sz="2800" b="1" spc="100" dirty="0">
                <a:solidFill>
                  <a:srgbClr val="002060"/>
                </a:solidFill>
                <a:latin typeface="微软雅黑" panose="020B0503020204020204" pitchFamily="34" charset="-122"/>
                <a:ea typeface="微软雅黑" panose="020B0503020204020204" pitchFamily="34" charset="-122"/>
                <a:cs typeface="+mj-cs"/>
              </a:rPr>
              <a:t>用梯度信息、模型信息、损失值去</a:t>
            </a:r>
            <a:r>
              <a:rPr lang="zh-CN" altLang="en-US" sz="2800" b="1" spc="100" dirty="0">
                <a:solidFill>
                  <a:srgbClr val="002060"/>
                </a:solidFill>
                <a:latin typeface="微软雅黑" panose="020B0503020204020204" pitchFamily="34" charset="-122"/>
                <a:ea typeface="微软雅黑" panose="020B0503020204020204" pitchFamily="34" charset="-122"/>
                <a:cs typeface="+mj-cs"/>
              </a:rPr>
              <a:t>衡量</a:t>
            </a:r>
          </a:p>
        </p:txBody>
      </p:sp>
      <p:pic>
        <p:nvPicPr>
          <p:cNvPr id="5" name="图片 4">
            <a:extLst>
              <a:ext uri="{FF2B5EF4-FFF2-40B4-BE49-F238E27FC236}">
                <a16:creationId xmlns:a16="http://schemas.microsoft.com/office/drawing/2014/main" id="{CB822E02-0D45-47C3-9AFE-C0899C6FD434}"/>
              </a:ext>
            </a:extLst>
          </p:cNvPr>
          <p:cNvPicPr>
            <a:picLocks noChangeAspect="1"/>
          </p:cNvPicPr>
          <p:nvPr/>
        </p:nvPicPr>
        <p:blipFill>
          <a:blip r:embed="rId2"/>
          <a:stretch>
            <a:fillRect/>
          </a:stretch>
        </p:blipFill>
        <p:spPr>
          <a:xfrm>
            <a:off x="859952" y="2956061"/>
            <a:ext cx="3357485" cy="367225"/>
          </a:xfrm>
          <a:prstGeom prst="rect">
            <a:avLst/>
          </a:prstGeom>
        </p:spPr>
      </p:pic>
      <p:sp>
        <p:nvSpPr>
          <p:cNvPr id="6" name="文本框 5">
            <a:extLst>
              <a:ext uri="{FF2B5EF4-FFF2-40B4-BE49-F238E27FC236}">
                <a16:creationId xmlns:a16="http://schemas.microsoft.com/office/drawing/2014/main" id="{9E82126D-800E-4C3B-99D6-663E882DD305}"/>
              </a:ext>
            </a:extLst>
          </p:cNvPr>
          <p:cNvSpPr txBox="1"/>
          <p:nvPr/>
        </p:nvSpPr>
        <p:spPr>
          <a:xfrm>
            <a:off x="859952" y="3449186"/>
            <a:ext cx="10631066" cy="646331"/>
          </a:xfrm>
          <a:prstGeom prst="rect">
            <a:avLst/>
          </a:prstGeom>
          <a:noFill/>
        </p:spPr>
        <p:txBody>
          <a:bodyPr wrap="square" rtlCol="0">
            <a:spAutoFit/>
          </a:bodyPr>
          <a:lstStyle/>
          <a:p>
            <a:r>
              <a:rPr lang="en-US" altLang="zh-CN" dirty="0"/>
              <a:t>Utilize </a:t>
            </a:r>
            <a:r>
              <a:rPr lang="en-US" altLang="zh-CN" b="1" dirty="0">
                <a:solidFill>
                  <a:srgbClr val="FF0000"/>
                </a:solidFill>
              </a:rPr>
              <a:t>gradient information </a:t>
            </a:r>
            <a:r>
              <a:rPr lang="en-US" altLang="zh-CN" dirty="0"/>
              <a:t>to do node selection. The nodes whose </a:t>
            </a:r>
            <a:r>
              <a:rPr lang="en-US" altLang="zh-CN" dirty="0">
                <a:solidFill>
                  <a:srgbClr val="FF0000"/>
                </a:solidFill>
              </a:rPr>
              <a:t>inner product between its gradient vector and the global gradient vector</a:t>
            </a:r>
            <a:r>
              <a:rPr lang="en-US" altLang="zh-CN" dirty="0"/>
              <a:t> is </a:t>
            </a:r>
            <a:r>
              <a:rPr lang="en-US" altLang="zh-CN" b="1" dirty="0">
                <a:solidFill>
                  <a:srgbClr val="FF0000"/>
                </a:solidFill>
              </a:rPr>
              <a:t>negative</a:t>
            </a:r>
            <a:r>
              <a:rPr lang="en-US" altLang="zh-CN" dirty="0"/>
              <a:t> will be </a:t>
            </a:r>
            <a:r>
              <a:rPr lang="en-US" altLang="zh-CN" b="1" dirty="0">
                <a:solidFill>
                  <a:srgbClr val="FF0000"/>
                </a:solidFill>
              </a:rPr>
              <a:t>excluded</a:t>
            </a:r>
            <a:r>
              <a:rPr lang="en-US" altLang="zh-CN" dirty="0"/>
              <a:t> from FL training.</a:t>
            </a:r>
            <a:endParaRPr lang="zh-CN" altLang="en-US" dirty="0"/>
          </a:p>
        </p:txBody>
      </p:sp>
      <p:sp>
        <p:nvSpPr>
          <p:cNvPr id="7" name="文本框 6">
            <a:extLst>
              <a:ext uri="{FF2B5EF4-FFF2-40B4-BE49-F238E27FC236}">
                <a16:creationId xmlns:a16="http://schemas.microsoft.com/office/drawing/2014/main" id="{B087B639-A535-4B78-A3FF-D3E4163C2D71}"/>
              </a:ext>
            </a:extLst>
          </p:cNvPr>
          <p:cNvSpPr txBox="1"/>
          <p:nvPr/>
        </p:nvSpPr>
        <p:spPr>
          <a:xfrm>
            <a:off x="859952" y="4192092"/>
            <a:ext cx="10472096" cy="523220"/>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dirty="0"/>
              <a:t>[8] Nguyen H T, Sehwag V, </a:t>
            </a:r>
            <a:r>
              <a:rPr lang="en-US" altLang="zh-CN" dirty="0" err="1"/>
              <a:t>Hosseinalipour</a:t>
            </a:r>
            <a:r>
              <a:rPr lang="en-US" altLang="zh-CN" dirty="0"/>
              <a:t> S, et al. Fast-convergent federated learning[J]. IEEE Journal on Selected Areas in Communications, 2020, 39(1): 201-218.</a:t>
            </a:r>
            <a:endParaRPr lang="zh-CN" altLang="en-US" dirty="0"/>
          </a:p>
        </p:txBody>
      </p:sp>
      <p:pic>
        <p:nvPicPr>
          <p:cNvPr id="8" name="图片 7">
            <a:extLst>
              <a:ext uri="{FF2B5EF4-FFF2-40B4-BE49-F238E27FC236}">
                <a16:creationId xmlns:a16="http://schemas.microsoft.com/office/drawing/2014/main" id="{DD3593A5-01AD-432A-A3D2-53552E98F194}"/>
              </a:ext>
            </a:extLst>
          </p:cNvPr>
          <p:cNvPicPr>
            <a:picLocks noChangeAspect="1"/>
          </p:cNvPicPr>
          <p:nvPr/>
        </p:nvPicPr>
        <p:blipFill>
          <a:blip r:embed="rId3"/>
          <a:stretch>
            <a:fillRect/>
          </a:stretch>
        </p:blipFill>
        <p:spPr>
          <a:xfrm>
            <a:off x="859952" y="4811887"/>
            <a:ext cx="3826518" cy="665972"/>
          </a:xfrm>
          <a:prstGeom prst="rect">
            <a:avLst/>
          </a:prstGeom>
        </p:spPr>
      </p:pic>
      <p:sp>
        <p:nvSpPr>
          <p:cNvPr id="9" name="文本框 8">
            <a:extLst>
              <a:ext uri="{FF2B5EF4-FFF2-40B4-BE49-F238E27FC236}">
                <a16:creationId xmlns:a16="http://schemas.microsoft.com/office/drawing/2014/main" id="{9F287EE8-FBD6-4EB7-9EA7-3D26BD67D3B4}"/>
              </a:ext>
            </a:extLst>
          </p:cNvPr>
          <p:cNvSpPr txBox="1"/>
          <p:nvPr/>
        </p:nvSpPr>
        <p:spPr>
          <a:xfrm>
            <a:off x="859952" y="5551888"/>
            <a:ext cx="8708794" cy="369332"/>
          </a:xfrm>
          <a:prstGeom prst="rect">
            <a:avLst/>
          </a:prstGeom>
          <a:noFill/>
        </p:spPr>
        <p:txBody>
          <a:bodyPr wrap="none" rtlCol="0">
            <a:spAutoFit/>
          </a:bodyPr>
          <a:lstStyle/>
          <a:p>
            <a:r>
              <a:rPr lang="en-US" altLang="zh-CN" dirty="0"/>
              <a:t>Quantify the </a:t>
            </a:r>
            <a:r>
              <a:rPr lang="en-US" altLang="zh-CN" dirty="0">
                <a:solidFill>
                  <a:srgbClr val="FF0000"/>
                </a:solidFill>
              </a:rPr>
              <a:t>contribution of each node </a:t>
            </a:r>
            <a:r>
              <a:rPr lang="en-US" altLang="zh-CN" dirty="0"/>
              <a:t>at each global round based on </a:t>
            </a:r>
            <a:r>
              <a:rPr lang="en-US" altLang="zh-CN" dirty="0">
                <a:solidFill>
                  <a:srgbClr val="FF0000"/>
                </a:solidFill>
              </a:rPr>
              <a:t>angle</a:t>
            </a:r>
            <a:r>
              <a:rPr lang="en-US" altLang="zh-CN" dirty="0"/>
              <a:t>.</a:t>
            </a:r>
            <a:endParaRPr lang="zh-CN" altLang="en-US" dirty="0"/>
          </a:p>
        </p:txBody>
      </p:sp>
    </p:spTree>
    <p:extLst>
      <p:ext uri="{BB962C8B-B14F-4D97-AF65-F5344CB8AC3E}">
        <p14:creationId xmlns:p14="http://schemas.microsoft.com/office/powerpoint/2010/main" val="310261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22</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Node Contribution</a:t>
            </a:r>
            <a:endParaRPr lang="zh-CN" altLang="en-US" dirty="0"/>
          </a:p>
        </p:txBody>
      </p:sp>
      <p:pic>
        <p:nvPicPr>
          <p:cNvPr id="11" name="图片 10">
            <a:extLst>
              <a:ext uri="{FF2B5EF4-FFF2-40B4-BE49-F238E27FC236}">
                <a16:creationId xmlns:a16="http://schemas.microsoft.com/office/drawing/2014/main" id="{A6DFAEB2-E4DC-49FD-B2C2-127950C52C1C}"/>
              </a:ext>
            </a:extLst>
          </p:cNvPr>
          <p:cNvPicPr>
            <a:picLocks noChangeAspect="1"/>
          </p:cNvPicPr>
          <p:nvPr/>
        </p:nvPicPr>
        <p:blipFill>
          <a:blip r:embed="rId3"/>
          <a:stretch>
            <a:fillRect/>
          </a:stretch>
        </p:blipFill>
        <p:spPr>
          <a:xfrm>
            <a:off x="2305973" y="1028699"/>
            <a:ext cx="7580054" cy="4215037"/>
          </a:xfrm>
          <a:prstGeom prst="rect">
            <a:avLst/>
          </a:prstGeom>
        </p:spPr>
      </p:pic>
      <p:pic>
        <p:nvPicPr>
          <p:cNvPr id="12" name="图片 11">
            <a:extLst>
              <a:ext uri="{FF2B5EF4-FFF2-40B4-BE49-F238E27FC236}">
                <a16:creationId xmlns:a16="http://schemas.microsoft.com/office/drawing/2014/main" id="{D4C1EB44-7860-4E96-A88A-8706EB206335}"/>
              </a:ext>
            </a:extLst>
          </p:cNvPr>
          <p:cNvPicPr>
            <a:picLocks noChangeAspect="1"/>
          </p:cNvPicPr>
          <p:nvPr/>
        </p:nvPicPr>
        <p:blipFill>
          <a:blip r:embed="rId4"/>
          <a:stretch>
            <a:fillRect/>
          </a:stretch>
        </p:blipFill>
        <p:spPr>
          <a:xfrm>
            <a:off x="3276559" y="5296411"/>
            <a:ext cx="6348010" cy="1425063"/>
          </a:xfrm>
          <a:prstGeom prst="rect">
            <a:avLst/>
          </a:prstGeom>
        </p:spPr>
      </p:pic>
    </p:spTree>
    <p:extLst>
      <p:ext uri="{BB962C8B-B14F-4D97-AF65-F5344CB8AC3E}">
        <p14:creationId xmlns:p14="http://schemas.microsoft.com/office/powerpoint/2010/main" val="27404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23</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基于</a:t>
            </a:r>
            <a:r>
              <a:rPr lang="en-US" altLang="zh-CN" dirty="0"/>
              <a:t>Non-IID</a:t>
            </a:r>
            <a:r>
              <a:rPr lang="zh-CN" altLang="en-US" dirty="0"/>
              <a:t>的研究方向</a:t>
            </a:r>
          </a:p>
        </p:txBody>
      </p:sp>
      <p:sp>
        <p:nvSpPr>
          <p:cNvPr id="6" name="文本框 5">
            <a:extLst>
              <a:ext uri="{FF2B5EF4-FFF2-40B4-BE49-F238E27FC236}">
                <a16:creationId xmlns:a16="http://schemas.microsoft.com/office/drawing/2014/main" id="{95855CA6-C908-4BB6-B879-3C94E475781D}"/>
              </a:ext>
            </a:extLst>
          </p:cNvPr>
          <p:cNvSpPr txBox="1"/>
          <p:nvPr/>
        </p:nvSpPr>
        <p:spPr>
          <a:xfrm>
            <a:off x="479849" y="1112674"/>
            <a:ext cx="4278607"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weighting strategy</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pic>
        <p:nvPicPr>
          <p:cNvPr id="4" name="图片 3">
            <a:extLst>
              <a:ext uri="{FF2B5EF4-FFF2-40B4-BE49-F238E27FC236}">
                <a16:creationId xmlns:a16="http://schemas.microsoft.com/office/drawing/2014/main" id="{96167000-7A51-4C49-BD43-3CA26EBE3F61}"/>
              </a:ext>
            </a:extLst>
          </p:cNvPr>
          <p:cNvPicPr>
            <a:picLocks noChangeAspect="1"/>
          </p:cNvPicPr>
          <p:nvPr/>
        </p:nvPicPr>
        <p:blipFill>
          <a:blip r:embed="rId3"/>
          <a:stretch>
            <a:fillRect/>
          </a:stretch>
        </p:blipFill>
        <p:spPr>
          <a:xfrm>
            <a:off x="5212681" y="851306"/>
            <a:ext cx="3222192" cy="1034178"/>
          </a:xfrm>
          <a:prstGeom prst="rect">
            <a:avLst/>
          </a:prstGeom>
        </p:spPr>
      </p:pic>
      <p:sp>
        <p:nvSpPr>
          <p:cNvPr id="7" name="文本框 6">
            <a:extLst>
              <a:ext uri="{FF2B5EF4-FFF2-40B4-BE49-F238E27FC236}">
                <a16:creationId xmlns:a16="http://schemas.microsoft.com/office/drawing/2014/main" id="{A7E34BA3-ED5E-4B24-A92F-A47407A37566}"/>
              </a:ext>
            </a:extLst>
          </p:cNvPr>
          <p:cNvSpPr txBox="1"/>
          <p:nvPr/>
        </p:nvSpPr>
        <p:spPr>
          <a:xfrm>
            <a:off x="479848" y="1885484"/>
            <a:ext cx="639726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variable amounts of workload</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9" name="文本框 8">
            <a:extLst>
              <a:ext uri="{FF2B5EF4-FFF2-40B4-BE49-F238E27FC236}">
                <a16:creationId xmlns:a16="http://schemas.microsoft.com/office/drawing/2014/main" id="{6BAF41B7-073C-43D5-9E83-DCB8CBECE0B0}"/>
              </a:ext>
            </a:extLst>
          </p:cNvPr>
          <p:cNvSpPr txBox="1"/>
          <p:nvPr/>
        </p:nvSpPr>
        <p:spPr>
          <a:xfrm>
            <a:off x="479848" y="2658294"/>
            <a:ext cx="3234475"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fairness issue</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pic>
        <p:nvPicPr>
          <p:cNvPr id="10" name="图片 9">
            <a:extLst>
              <a:ext uri="{FF2B5EF4-FFF2-40B4-BE49-F238E27FC236}">
                <a16:creationId xmlns:a16="http://schemas.microsoft.com/office/drawing/2014/main" id="{E90FA2E5-5E1F-4A66-B93B-C9D3A3424154}"/>
              </a:ext>
            </a:extLst>
          </p:cNvPr>
          <p:cNvPicPr>
            <a:picLocks noChangeAspect="1"/>
          </p:cNvPicPr>
          <p:nvPr/>
        </p:nvPicPr>
        <p:blipFill>
          <a:blip r:embed="rId4"/>
          <a:stretch>
            <a:fillRect/>
          </a:stretch>
        </p:blipFill>
        <p:spPr>
          <a:xfrm>
            <a:off x="4104599" y="2592980"/>
            <a:ext cx="2566787" cy="2521027"/>
          </a:xfrm>
          <a:prstGeom prst="rect">
            <a:avLst/>
          </a:prstGeom>
        </p:spPr>
      </p:pic>
      <p:sp>
        <p:nvSpPr>
          <p:cNvPr id="11" name="文本框 10">
            <a:extLst>
              <a:ext uri="{FF2B5EF4-FFF2-40B4-BE49-F238E27FC236}">
                <a16:creationId xmlns:a16="http://schemas.microsoft.com/office/drawing/2014/main" id="{D0D9E31C-60BA-4C67-9CAD-9DA1DB4C6EA8}"/>
              </a:ext>
            </a:extLst>
          </p:cNvPr>
          <p:cNvSpPr txBox="1"/>
          <p:nvPr/>
        </p:nvSpPr>
        <p:spPr>
          <a:xfrm>
            <a:off x="479848" y="5114007"/>
            <a:ext cx="354616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c</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lient selection</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12" name="文本框 11">
            <a:extLst>
              <a:ext uri="{FF2B5EF4-FFF2-40B4-BE49-F238E27FC236}">
                <a16:creationId xmlns:a16="http://schemas.microsoft.com/office/drawing/2014/main" id="{CD266E6C-812A-487E-BE98-BC5BD753B140}"/>
              </a:ext>
            </a:extLst>
          </p:cNvPr>
          <p:cNvSpPr txBox="1"/>
          <p:nvPr/>
        </p:nvSpPr>
        <p:spPr>
          <a:xfrm>
            <a:off x="479848" y="5745326"/>
            <a:ext cx="3631635"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p</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ersonalized FL</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975886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24</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数据集</a:t>
            </a:r>
          </a:p>
        </p:txBody>
      </p:sp>
      <p:sp>
        <p:nvSpPr>
          <p:cNvPr id="9" name="文本框 8">
            <a:extLst>
              <a:ext uri="{FF2B5EF4-FFF2-40B4-BE49-F238E27FC236}">
                <a16:creationId xmlns:a16="http://schemas.microsoft.com/office/drawing/2014/main" id="{154D530C-2671-4208-9A57-7F49C2433791}"/>
              </a:ext>
            </a:extLst>
          </p:cNvPr>
          <p:cNvSpPr txBox="1"/>
          <p:nvPr/>
        </p:nvSpPr>
        <p:spPr>
          <a:xfrm>
            <a:off x="479849" y="1112674"/>
            <a:ext cx="361188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rPr>
              <a:t>传统集中式数据集</a:t>
            </a:r>
          </a:p>
        </p:txBody>
      </p:sp>
      <p:sp>
        <p:nvSpPr>
          <p:cNvPr id="4" name="文本框 3">
            <a:extLst>
              <a:ext uri="{FF2B5EF4-FFF2-40B4-BE49-F238E27FC236}">
                <a16:creationId xmlns:a16="http://schemas.microsoft.com/office/drawing/2014/main" id="{39B7DE2C-01F9-43FF-9725-B00E4C30B005}"/>
              </a:ext>
            </a:extLst>
          </p:cNvPr>
          <p:cNvSpPr txBox="1"/>
          <p:nvPr/>
        </p:nvSpPr>
        <p:spPr>
          <a:xfrm>
            <a:off x="997948" y="1719869"/>
            <a:ext cx="1775230" cy="2031325"/>
          </a:xfrm>
          <a:prstGeom prst="rect">
            <a:avLst/>
          </a:prstGeom>
          <a:noFill/>
        </p:spPr>
        <p:txBody>
          <a:bodyPr wrap="none" rtlCol="0">
            <a:spAutoFit/>
          </a:bodyPr>
          <a:lstStyle/>
          <a:p>
            <a:r>
              <a:rPr lang="en-US" altLang="zh-CN" dirty="0"/>
              <a:t>MNIST</a:t>
            </a:r>
          </a:p>
          <a:p>
            <a:r>
              <a:rPr lang="en-US" altLang="zh-CN" dirty="0"/>
              <a:t>CIFAR-10</a:t>
            </a:r>
          </a:p>
          <a:p>
            <a:r>
              <a:rPr lang="en-US" altLang="zh-CN" dirty="0" err="1"/>
              <a:t>FashionMNIST</a:t>
            </a:r>
            <a:endParaRPr lang="en-US" altLang="zh-CN" dirty="0"/>
          </a:p>
          <a:p>
            <a:r>
              <a:rPr lang="en-US" altLang="zh-CN" dirty="0"/>
              <a:t>Office-31</a:t>
            </a:r>
          </a:p>
          <a:p>
            <a:r>
              <a:rPr lang="en-US" altLang="zh-CN" dirty="0"/>
              <a:t>Cinic-10</a:t>
            </a:r>
          </a:p>
          <a:p>
            <a:r>
              <a:rPr lang="en-US" altLang="zh-CN" dirty="0"/>
              <a:t>Shakespeare</a:t>
            </a:r>
          </a:p>
          <a:p>
            <a:r>
              <a:rPr lang="en-US" altLang="zh-CN" dirty="0"/>
              <a:t>…</a:t>
            </a:r>
            <a:endParaRPr lang="zh-CN" altLang="en-US" dirty="0"/>
          </a:p>
        </p:txBody>
      </p:sp>
      <p:sp>
        <p:nvSpPr>
          <p:cNvPr id="13" name="文本框 12">
            <a:extLst>
              <a:ext uri="{FF2B5EF4-FFF2-40B4-BE49-F238E27FC236}">
                <a16:creationId xmlns:a16="http://schemas.microsoft.com/office/drawing/2014/main" id="{700E27B6-8EF6-4A62-99DB-FDFBDF0E99FF}"/>
              </a:ext>
            </a:extLst>
          </p:cNvPr>
          <p:cNvSpPr txBox="1"/>
          <p:nvPr/>
        </p:nvSpPr>
        <p:spPr>
          <a:xfrm>
            <a:off x="479849" y="3980278"/>
            <a:ext cx="286809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联邦</a:t>
            </a:r>
            <a:r>
              <a:rPr lang="zh-CN" altLang="en-US" sz="2800" b="1" spc="100" dirty="0">
                <a:solidFill>
                  <a:srgbClr val="002060"/>
                </a:solidFill>
                <a:latin typeface="微软雅黑" panose="020B0503020204020204" pitchFamily="34" charset="-122"/>
                <a:ea typeface="微软雅黑" panose="020B0503020204020204" pitchFamily="34" charset="-122"/>
                <a:cs typeface="+mj-cs"/>
              </a:rPr>
              <a:t>式数据集</a:t>
            </a:r>
          </a:p>
        </p:txBody>
      </p:sp>
      <p:sp>
        <p:nvSpPr>
          <p:cNvPr id="14" name="文本框 13">
            <a:extLst>
              <a:ext uri="{FF2B5EF4-FFF2-40B4-BE49-F238E27FC236}">
                <a16:creationId xmlns:a16="http://schemas.microsoft.com/office/drawing/2014/main" id="{F25DC1FD-66F7-4AC7-B666-CB080F1D28DD}"/>
              </a:ext>
            </a:extLst>
          </p:cNvPr>
          <p:cNvSpPr txBox="1"/>
          <p:nvPr/>
        </p:nvSpPr>
        <p:spPr>
          <a:xfrm>
            <a:off x="997948" y="4665302"/>
            <a:ext cx="9881546" cy="584775"/>
          </a:xfrm>
          <a:prstGeom prst="rect">
            <a:avLst/>
          </a:prstGeom>
          <a:noFill/>
        </p:spPr>
        <p:txBody>
          <a:bodyPr wrap="square" rtlCol="0">
            <a:spAutoFit/>
          </a:bodyPr>
          <a:lstStyle>
            <a:defPPr>
              <a:defRPr lang="zh-CN"/>
            </a:defPPr>
            <a:lvl1pPr>
              <a:defRPr sz="1400">
                <a:solidFill>
                  <a:srgbClr val="222222"/>
                </a:solidFill>
                <a:latin typeface="Arial" panose="020B0604020202020204" pitchFamily="34" charset="0"/>
              </a:defRPr>
            </a:lvl1pPr>
          </a:lstStyle>
          <a:p>
            <a:r>
              <a:rPr lang="en-US" altLang="zh-CN" sz="1600" dirty="0"/>
              <a:t>[9] Caldas S, </a:t>
            </a:r>
            <a:r>
              <a:rPr lang="en-US" altLang="zh-CN" sz="1600" dirty="0" err="1"/>
              <a:t>Duddu</a:t>
            </a:r>
            <a:r>
              <a:rPr lang="en-US" altLang="zh-CN" sz="1600" dirty="0"/>
              <a:t> S M K, Wu P, et al. Leaf: A benchmark for federated settings[J]. </a:t>
            </a:r>
            <a:r>
              <a:rPr lang="en-US" altLang="zh-CN" sz="1600" dirty="0" err="1"/>
              <a:t>arXiv</a:t>
            </a:r>
            <a:r>
              <a:rPr lang="en-US" altLang="zh-CN" sz="1600" dirty="0"/>
              <a:t> preprint arXiv:1812.01097, 2018.</a:t>
            </a:r>
            <a:endParaRPr lang="zh-CN" altLang="en-US" sz="1600" dirty="0"/>
          </a:p>
        </p:txBody>
      </p:sp>
      <p:sp>
        <p:nvSpPr>
          <p:cNvPr id="15" name="文本框 14">
            <a:extLst>
              <a:ext uri="{FF2B5EF4-FFF2-40B4-BE49-F238E27FC236}">
                <a16:creationId xmlns:a16="http://schemas.microsoft.com/office/drawing/2014/main" id="{9B4631AE-C31C-4C27-BB38-9F3B98D4D5F5}"/>
              </a:ext>
            </a:extLst>
          </p:cNvPr>
          <p:cNvSpPr txBox="1"/>
          <p:nvPr/>
        </p:nvSpPr>
        <p:spPr>
          <a:xfrm>
            <a:off x="997947" y="5392712"/>
            <a:ext cx="9881545" cy="584775"/>
          </a:xfrm>
          <a:prstGeom prst="rect">
            <a:avLst/>
          </a:prstGeom>
          <a:noFill/>
        </p:spPr>
        <p:txBody>
          <a:bodyPr wrap="square" rtlCol="0">
            <a:spAutoFit/>
          </a:bodyPr>
          <a:lstStyle>
            <a:defPPr>
              <a:defRPr lang="zh-CN"/>
            </a:defPPr>
            <a:lvl1pPr>
              <a:defRPr sz="1600">
                <a:solidFill>
                  <a:srgbClr val="222222"/>
                </a:solidFill>
                <a:latin typeface="Arial" panose="020B0604020202020204" pitchFamily="34" charset="0"/>
              </a:defRPr>
            </a:lvl1pPr>
          </a:lstStyle>
          <a:p>
            <a:r>
              <a:rPr lang="en-US" altLang="zh-CN" dirty="0"/>
              <a:t>[10] Luo J, Wu X, Luo Y, et al. Real-world image datasets for federated learning[J]. </a:t>
            </a:r>
            <a:r>
              <a:rPr lang="en-US" altLang="zh-CN" dirty="0" err="1"/>
              <a:t>arXiv</a:t>
            </a:r>
            <a:r>
              <a:rPr lang="en-US" altLang="zh-CN" dirty="0"/>
              <a:t> preprint arXiv:1910.11089, 2019.</a:t>
            </a:r>
            <a:endParaRPr lang="zh-CN" altLang="en-US" dirty="0"/>
          </a:p>
        </p:txBody>
      </p:sp>
    </p:spTree>
    <p:extLst>
      <p:ext uri="{BB962C8B-B14F-4D97-AF65-F5344CB8AC3E}">
        <p14:creationId xmlns:p14="http://schemas.microsoft.com/office/powerpoint/2010/main" val="251525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920C818-00BB-46CB-BBC2-BCA3DA542E01}"/>
              </a:ext>
            </a:extLst>
          </p:cNvPr>
          <p:cNvSpPr>
            <a:spLocks noGrp="1"/>
          </p:cNvSpPr>
          <p:nvPr>
            <p:ph type="sldNum" sz="quarter" idx="12"/>
          </p:nvPr>
        </p:nvSpPr>
        <p:spPr/>
        <p:txBody>
          <a:bodyPr/>
          <a:lstStyle/>
          <a:p>
            <a:fld id="{2515AB8F-1C56-49E9-90C8-78D22B0C1B97}" type="slidenum">
              <a:rPr lang="zh-CN" altLang="en-US" smtClean="0"/>
              <a:pPr/>
              <a:t>25</a:t>
            </a:fld>
            <a:endParaRPr lang="zh-CN" altLang="en-US" dirty="0"/>
          </a:p>
        </p:txBody>
      </p:sp>
      <p:sp>
        <p:nvSpPr>
          <p:cNvPr id="3" name="标题 2">
            <a:extLst>
              <a:ext uri="{FF2B5EF4-FFF2-40B4-BE49-F238E27FC236}">
                <a16:creationId xmlns:a16="http://schemas.microsoft.com/office/drawing/2014/main" id="{DFA493E2-FD39-4072-882F-309BC820CE56}"/>
              </a:ext>
            </a:extLst>
          </p:cNvPr>
          <p:cNvSpPr>
            <a:spLocks noGrp="1"/>
          </p:cNvSpPr>
          <p:nvPr>
            <p:ph type="title"/>
          </p:nvPr>
        </p:nvSpPr>
        <p:spPr/>
        <p:txBody>
          <a:bodyPr>
            <a:normAutofit/>
          </a:bodyPr>
          <a:lstStyle/>
          <a:p>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模拟</a:t>
            </a:r>
            <a:r>
              <a:rPr kumimoji="0" lang="en-US" altLang="zh-CN" sz="3600" b="1" i="0" u="none" strike="noStrike" kern="1200" cap="none" spc="0" normalizeH="0" baseline="0" noProof="0" dirty="0">
                <a:ln>
                  <a:noFill/>
                </a:ln>
                <a:solidFill>
                  <a:srgbClr val="505122"/>
                </a:solidFill>
                <a:effectLst/>
                <a:uLnTx/>
                <a:uFillTx/>
                <a:latin typeface="Arial"/>
                <a:ea typeface="Microsoft YaHei"/>
                <a:cs typeface="+mn-ea"/>
              </a:rPr>
              <a:t>Non-IID</a:t>
            </a:r>
            <a:r>
              <a:rPr kumimoji="0" lang="zh-CN" altLang="en-US" sz="3600" b="1" i="0" u="none" strike="noStrike" kern="1200" cap="none" spc="0" normalizeH="0" baseline="0" noProof="0" dirty="0">
                <a:ln>
                  <a:noFill/>
                </a:ln>
                <a:solidFill>
                  <a:srgbClr val="505122"/>
                </a:solidFill>
                <a:effectLst/>
                <a:uLnTx/>
                <a:uFillTx/>
                <a:latin typeface="Arial"/>
                <a:ea typeface="Microsoft YaHei"/>
                <a:cs typeface="+mn-ea"/>
              </a:rPr>
              <a:t>数据集</a:t>
            </a:r>
            <a:endParaRPr lang="zh-CN" altLang="en-US" dirty="0"/>
          </a:p>
        </p:txBody>
      </p:sp>
      <p:sp>
        <p:nvSpPr>
          <p:cNvPr id="4" name="文本框 3">
            <a:extLst>
              <a:ext uri="{FF2B5EF4-FFF2-40B4-BE49-F238E27FC236}">
                <a16:creationId xmlns:a16="http://schemas.microsoft.com/office/drawing/2014/main" id="{7AECDE13-DBC2-413A-9180-99D4D639F40D}"/>
              </a:ext>
            </a:extLst>
          </p:cNvPr>
          <p:cNvSpPr txBox="1"/>
          <p:nvPr/>
        </p:nvSpPr>
        <p:spPr>
          <a:xfrm>
            <a:off x="479849" y="1112674"/>
            <a:ext cx="286809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狄利克雷分布</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5" name="文本框 4">
            <a:extLst>
              <a:ext uri="{FF2B5EF4-FFF2-40B4-BE49-F238E27FC236}">
                <a16:creationId xmlns:a16="http://schemas.microsoft.com/office/drawing/2014/main" id="{008530F6-47D1-4051-9F9E-246BEA191FF0}"/>
              </a:ext>
            </a:extLst>
          </p:cNvPr>
          <p:cNvSpPr txBox="1"/>
          <p:nvPr/>
        </p:nvSpPr>
        <p:spPr>
          <a:xfrm>
            <a:off x="755354" y="1719869"/>
            <a:ext cx="10519720" cy="923330"/>
          </a:xfrm>
          <a:prstGeom prst="rect">
            <a:avLst/>
          </a:prstGeom>
          <a:noFill/>
        </p:spPr>
        <p:txBody>
          <a:bodyPr wrap="square" rtlCol="0">
            <a:spAutoFit/>
          </a:bodyPr>
          <a:lstStyle/>
          <a:p>
            <a:r>
              <a:rPr lang="en-US" altLang="zh-CN" dirty="0"/>
              <a:t>For </a:t>
            </a:r>
            <a:r>
              <a:rPr lang="en-US" altLang="zh-CN" dirty="0">
                <a:solidFill>
                  <a:srgbClr val="FF0000"/>
                </a:solidFill>
              </a:rPr>
              <a:t>each category </a:t>
            </a:r>
            <a:r>
              <a:rPr lang="en-US" altLang="zh-CN" dirty="0"/>
              <a:t>in the dataset, the Dirichlet distribution is used to generate a vector with the length of the number of clients N, which represents the </a:t>
            </a:r>
            <a:r>
              <a:rPr lang="en-US" altLang="zh-CN" dirty="0">
                <a:solidFill>
                  <a:srgbClr val="FF0000"/>
                </a:solidFill>
              </a:rPr>
              <a:t>distribution of this category’s </a:t>
            </a:r>
            <a:r>
              <a:rPr lang="en-US" altLang="zh-CN" dirty="0"/>
              <a:t>data on the clients.</a:t>
            </a:r>
            <a:endParaRPr lang="zh-CN" altLang="en-US" dirty="0"/>
          </a:p>
        </p:txBody>
      </p:sp>
      <p:sp>
        <p:nvSpPr>
          <p:cNvPr id="6" name="文本框 5">
            <a:extLst>
              <a:ext uri="{FF2B5EF4-FFF2-40B4-BE49-F238E27FC236}">
                <a16:creationId xmlns:a16="http://schemas.microsoft.com/office/drawing/2014/main" id="{8839AA7B-358B-488D-83CF-3EDB9C00E81C}"/>
              </a:ext>
            </a:extLst>
          </p:cNvPr>
          <p:cNvSpPr txBox="1"/>
          <p:nvPr/>
        </p:nvSpPr>
        <p:spPr>
          <a:xfrm>
            <a:off x="479849" y="3072759"/>
            <a:ext cx="5011308"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x-class non-IID setting</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4E1F4189-5000-43A7-9CD8-C1DA2395EDE6}"/>
              </a:ext>
            </a:extLst>
          </p:cNvPr>
          <p:cNvSpPr txBox="1"/>
          <p:nvPr/>
        </p:nvSpPr>
        <p:spPr>
          <a:xfrm>
            <a:off x="755354" y="3710732"/>
            <a:ext cx="7791300" cy="369332"/>
          </a:xfrm>
          <a:prstGeom prst="rect">
            <a:avLst/>
          </a:prstGeom>
          <a:noFill/>
        </p:spPr>
        <p:txBody>
          <a:bodyPr wrap="none" rtlCol="0">
            <a:spAutoFit/>
          </a:bodyPr>
          <a:lstStyle/>
          <a:p>
            <a:r>
              <a:rPr lang="en-US" altLang="zh-CN" dirty="0"/>
              <a:t>The </a:t>
            </a:r>
            <a:r>
              <a:rPr lang="en-US" altLang="zh-CN" dirty="0">
                <a:solidFill>
                  <a:srgbClr val="FF0000"/>
                </a:solidFill>
              </a:rPr>
              <a:t>skewness</a:t>
            </a:r>
            <a:r>
              <a:rPr lang="en-US" altLang="zh-CN" dirty="0"/>
              <a:t> of datasets is measured and reflected by the </a:t>
            </a:r>
            <a:r>
              <a:rPr lang="en-US" altLang="zh-CN" dirty="0">
                <a:solidFill>
                  <a:srgbClr val="FF0000"/>
                </a:solidFill>
              </a:rPr>
              <a:t>value of x</a:t>
            </a:r>
            <a:r>
              <a:rPr lang="en-US" altLang="zh-CN" dirty="0"/>
              <a:t>.</a:t>
            </a:r>
            <a:endParaRPr lang="zh-CN" altLang="en-US" dirty="0"/>
          </a:p>
        </p:txBody>
      </p:sp>
      <p:sp>
        <p:nvSpPr>
          <p:cNvPr id="8" name="文本框 7">
            <a:extLst>
              <a:ext uri="{FF2B5EF4-FFF2-40B4-BE49-F238E27FC236}">
                <a16:creationId xmlns:a16="http://schemas.microsoft.com/office/drawing/2014/main" id="{94BA90D6-96A2-4DB9-82AB-3175B00AF359}"/>
              </a:ext>
            </a:extLst>
          </p:cNvPr>
          <p:cNvSpPr txBox="1"/>
          <p:nvPr/>
        </p:nvSpPr>
        <p:spPr>
          <a:xfrm>
            <a:off x="563824" y="4885987"/>
            <a:ext cx="3940502" cy="523220"/>
          </a:xfrm>
          <a:prstGeom prst="rect">
            <a:avLst/>
          </a:prstGeom>
          <a:noFill/>
        </p:spPr>
        <p:txBody>
          <a:bodyPr wrap="none" rtlCol="0">
            <a:spAutoFit/>
          </a:bodyPr>
          <a:lstStyle/>
          <a:p>
            <a:pPr marL="285750" indent="-285750">
              <a:buClr>
                <a:srgbClr val="0070C0"/>
              </a:buClr>
              <a:buFont typeface="Wingdings" panose="05000000000000000000" pitchFamily="2" charset="2"/>
              <a:buChar char="n"/>
            </a:pPr>
            <a:r>
              <a:rPr lang="zh-CN" altLang="en-US" sz="2800" b="1" spc="100" dirty="0">
                <a:solidFill>
                  <a:srgbClr val="002060"/>
                </a:solidFill>
                <a:latin typeface="微软雅黑" panose="020B0503020204020204" pitchFamily="34" charset="-122"/>
                <a:ea typeface="微软雅黑" panose="020B0503020204020204" pitchFamily="34" charset="-122"/>
                <a:cs typeface="+mj-cs"/>
              </a:rPr>
              <a:t> </a:t>
            </a:r>
            <a:r>
              <a:rPr lang="zh-CN" altLang="en-US" sz="2800" b="1" spc="100" dirty="0">
                <a:solidFill>
                  <a:srgbClr val="4B7D2B"/>
                </a:solidFill>
                <a:latin typeface="微软雅黑" panose="020B0503020204020204" pitchFamily="34" charset="-122"/>
                <a:ea typeface="微软雅黑" panose="020B0503020204020204" pitchFamily="34" charset="-122"/>
                <a:cs typeface="+mj-cs"/>
              </a:rPr>
              <a:t>不是服务器分发数据</a:t>
            </a:r>
          </a:p>
        </p:txBody>
      </p:sp>
    </p:spTree>
    <p:extLst>
      <p:ext uri="{BB962C8B-B14F-4D97-AF65-F5344CB8AC3E}">
        <p14:creationId xmlns:p14="http://schemas.microsoft.com/office/powerpoint/2010/main" val="1195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a:xfrm>
            <a:off x="4098000" y="3907475"/>
            <a:ext cx="3996000" cy="914400"/>
          </a:xfrm>
        </p:spPr>
        <p:txBody>
          <a:bodyPr/>
          <a:lstStyle/>
          <a:p>
            <a:r>
              <a:rPr lang="en-US" altLang="zh-CN" dirty="0" err="1"/>
              <a:t>FedAdp</a:t>
            </a:r>
            <a:endParaRPr lang="zh-CN" altLang="en-US" dirty="0"/>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27</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ea typeface="+mn-ea"/>
                <a:cs typeface="+mn-ea"/>
              </a:rPr>
              <a:t>roadmap</a:t>
            </a:r>
            <a:endParaRPr lang="zh-CN" altLang="en-US" dirty="0"/>
          </a:p>
        </p:txBody>
      </p:sp>
      <p:pic>
        <p:nvPicPr>
          <p:cNvPr id="4" name="图片 3">
            <a:extLst>
              <a:ext uri="{FF2B5EF4-FFF2-40B4-BE49-F238E27FC236}">
                <a16:creationId xmlns:a16="http://schemas.microsoft.com/office/drawing/2014/main" id="{3774091A-CE67-4570-BFF6-E5EEEEA9EB03}"/>
              </a:ext>
            </a:extLst>
          </p:cNvPr>
          <p:cNvPicPr>
            <a:picLocks noChangeAspect="1"/>
          </p:cNvPicPr>
          <p:nvPr/>
        </p:nvPicPr>
        <p:blipFill>
          <a:blip r:embed="rId2"/>
          <a:stretch>
            <a:fillRect/>
          </a:stretch>
        </p:blipFill>
        <p:spPr>
          <a:xfrm>
            <a:off x="1093069" y="1028699"/>
            <a:ext cx="10007676" cy="2248723"/>
          </a:xfrm>
          <a:prstGeom prst="rect">
            <a:avLst/>
          </a:prstGeom>
        </p:spPr>
      </p:pic>
      <p:sp>
        <p:nvSpPr>
          <p:cNvPr id="34" name="文本框 33">
            <a:extLst>
              <a:ext uri="{FF2B5EF4-FFF2-40B4-BE49-F238E27FC236}">
                <a16:creationId xmlns:a16="http://schemas.microsoft.com/office/drawing/2014/main" id="{A695D2B9-4342-40E7-87E0-0FDDF7A0F5F8}"/>
              </a:ext>
            </a:extLst>
          </p:cNvPr>
          <p:cNvSpPr txBox="1"/>
          <p:nvPr/>
        </p:nvSpPr>
        <p:spPr>
          <a:xfrm>
            <a:off x="956586" y="4979500"/>
            <a:ext cx="2327260" cy="707886"/>
          </a:xfrm>
          <a:prstGeom prst="rect">
            <a:avLst/>
          </a:prstGeom>
          <a:noFill/>
        </p:spPr>
        <p:txBody>
          <a:bodyPr wrap="square" rtlCol="0">
            <a:spAutoFit/>
          </a:bodyPr>
          <a:lstStyle/>
          <a:p>
            <a:pPr algn="ctr">
              <a:defRPr/>
            </a:pPr>
            <a:r>
              <a:rPr lang="en-US" altLang="zh-CN" sz="2000" b="1" dirty="0">
                <a:solidFill>
                  <a:srgbClr val="505122"/>
                </a:solidFill>
                <a:latin typeface="Arial"/>
                <a:ea typeface="Microsoft YaHei"/>
                <a:cs typeface="+mn-ea"/>
              </a:rPr>
              <a:t>Convergence Analysis</a:t>
            </a:r>
            <a:endParaRPr lang="zh-CN" altLang="en-US" sz="2000" b="1" dirty="0">
              <a:solidFill>
                <a:srgbClr val="505122"/>
              </a:solidFill>
              <a:latin typeface="Arial"/>
              <a:ea typeface="Microsoft YaHei"/>
              <a:cs typeface="+mn-ea"/>
            </a:endParaRPr>
          </a:p>
        </p:txBody>
      </p:sp>
      <p:sp>
        <p:nvSpPr>
          <p:cNvPr id="40" name="文本框 39">
            <a:extLst>
              <a:ext uri="{FF2B5EF4-FFF2-40B4-BE49-F238E27FC236}">
                <a16:creationId xmlns:a16="http://schemas.microsoft.com/office/drawing/2014/main" id="{1EF5F12B-FA6E-457A-B166-C22D459BBBFB}"/>
              </a:ext>
            </a:extLst>
          </p:cNvPr>
          <p:cNvSpPr txBox="1"/>
          <p:nvPr/>
        </p:nvSpPr>
        <p:spPr>
          <a:xfrm>
            <a:off x="3347313" y="5045675"/>
            <a:ext cx="1726882" cy="707886"/>
          </a:xfrm>
          <a:prstGeom prst="rect">
            <a:avLst/>
          </a:prstGeom>
          <a:noFill/>
        </p:spPr>
        <p:txBody>
          <a:bodyPr wrap="square" rtlCol="0">
            <a:spAutoFit/>
          </a:bodyPr>
          <a:lstStyle/>
          <a:p>
            <a:pPr algn="ctr">
              <a:defRPr/>
            </a:pPr>
            <a:r>
              <a:rPr lang="en-US" altLang="zh-CN" sz="2000" b="1" dirty="0">
                <a:solidFill>
                  <a:srgbClr val="505122"/>
                </a:solidFill>
                <a:latin typeface="Arial"/>
                <a:ea typeface="Microsoft YaHei"/>
                <a:cs typeface="+mn-ea"/>
              </a:rPr>
              <a:t>Node Contribution</a:t>
            </a:r>
            <a:endParaRPr lang="zh-CN" altLang="en-US" sz="2000" b="1" dirty="0">
              <a:solidFill>
                <a:srgbClr val="505122"/>
              </a:solidFill>
              <a:latin typeface="Arial"/>
              <a:ea typeface="Microsoft YaHei"/>
              <a:cs typeface="+mn-ea"/>
            </a:endParaRPr>
          </a:p>
        </p:txBody>
      </p:sp>
      <p:sp>
        <p:nvSpPr>
          <p:cNvPr id="41" name="文本框 40">
            <a:extLst>
              <a:ext uri="{FF2B5EF4-FFF2-40B4-BE49-F238E27FC236}">
                <a16:creationId xmlns:a16="http://schemas.microsoft.com/office/drawing/2014/main" id="{251D3CDD-0A3C-45A6-82F6-B83091E0CE9B}"/>
              </a:ext>
            </a:extLst>
          </p:cNvPr>
          <p:cNvSpPr txBox="1"/>
          <p:nvPr/>
        </p:nvSpPr>
        <p:spPr>
          <a:xfrm>
            <a:off x="8954795" y="5195342"/>
            <a:ext cx="2327260" cy="400110"/>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altLang="zh-CN" sz="2000" b="1" dirty="0">
                <a:solidFill>
                  <a:srgbClr val="505122"/>
                </a:solidFill>
                <a:latin typeface="Arial"/>
                <a:ea typeface="Microsoft YaHei"/>
                <a:cs typeface="+mn-ea"/>
              </a:rPr>
              <a:t>Experiments</a:t>
            </a:r>
            <a:endParaRPr lang="zh-CN" altLang="en-US" sz="2000" b="1" dirty="0">
              <a:solidFill>
                <a:srgbClr val="505122"/>
              </a:solidFill>
              <a:latin typeface="Arial"/>
              <a:ea typeface="Microsoft YaHei"/>
              <a:cs typeface="+mn-ea"/>
            </a:endParaRPr>
          </a:p>
        </p:txBody>
      </p:sp>
      <p:sp>
        <p:nvSpPr>
          <p:cNvPr id="52" name="文本框 51">
            <a:extLst>
              <a:ext uri="{FF2B5EF4-FFF2-40B4-BE49-F238E27FC236}">
                <a16:creationId xmlns:a16="http://schemas.microsoft.com/office/drawing/2014/main" id="{3765B129-08CA-4F1F-9F38-1ABF3F84C600}"/>
              </a:ext>
            </a:extLst>
          </p:cNvPr>
          <p:cNvSpPr txBox="1"/>
          <p:nvPr/>
        </p:nvSpPr>
        <p:spPr>
          <a:xfrm>
            <a:off x="7569523" y="5204783"/>
            <a:ext cx="1141658" cy="400110"/>
          </a:xfrm>
          <a:prstGeom prst="rect">
            <a:avLst/>
          </a:prstGeom>
          <a:noFill/>
        </p:spPr>
        <p:txBody>
          <a:bodyPr wrap="square" rtlCol="0">
            <a:spAutoFit/>
          </a:bodyPr>
          <a:lstStyle/>
          <a:p>
            <a:pPr algn="ctr">
              <a:defRPr/>
            </a:pPr>
            <a:r>
              <a:rPr lang="en-US" altLang="zh-CN" sz="2000" b="1" dirty="0" err="1">
                <a:solidFill>
                  <a:srgbClr val="505122"/>
                </a:solidFill>
                <a:latin typeface="Arial"/>
                <a:ea typeface="Microsoft YaHei"/>
                <a:cs typeface="+mn-ea"/>
              </a:rPr>
              <a:t>FedAdp</a:t>
            </a:r>
            <a:endParaRPr lang="zh-CN" altLang="en-US" sz="2000" b="1" dirty="0">
              <a:solidFill>
                <a:srgbClr val="505122"/>
              </a:solidFill>
              <a:latin typeface="Arial"/>
              <a:ea typeface="Microsoft YaHei"/>
              <a:cs typeface="+mn-ea"/>
            </a:endParaRPr>
          </a:p>
        </p:txBody>
      </p:sp>
      <p:grpSp>
        <p:nvGrpSpPr>
          <p:cNvPr id="53" name="组合 52">
            <a:extLst>
              <a:ext uri="{FF2B5EF4-FFF2-40B4-BE49-F238E27FC236}">
                <a16:creationId xmlns:a16="http://schemas.microsoft.com/office/drawing/2014/main" id="{D816C4EC-90CC-40EE-A6B2-E3EA657BBA38}"/>
              </a:ext>
            </a:extLst>
          </p:cNvPr>
          <p:cNvGrpSpPr/>
          <p:nvPr/>
        </p:nvGrpSpPr>
        <p:grpSpPr>
          <a:xfrm>
            <a:off x="839329" y="3515709"/>
            <a:ext cx="10858500" cy="1337728"/>
            <a:chOff x="664280" y="3089764"/>
            <a:chExt cx="10858500" cy="1337728"/>
          </a:xfrm>
        </p:grpSpPr>
        <p:sp>
          <p:nvSpPr>
            <p:cNvPr id="54" name="left-arrowhead_45248">
              <a:extLst>
                <a:ext uri="{FF2B5EF4-FFF2-40B4-BE49-F238E27FC236}">
                  <a16:creationId xmlns:a16="http://schemas.microsoft.com/office/drawing/2014/main" id="{E6C589F4-F119-448F-B1E6-2FBA6B1C5818}"/>
                </a:ext>
              </a:extLst>
            </p:cNvPr>
            <p:cNvSpPr>
              <a:spLocks noChangeAspect="1"/>
            </p:cNvSpPr>
            <p:nvPr/>
          </p:nvSpPr>
          <p:spPr bwMode="auto">
            <a:xfrm flipH="1">
              <a:off x="165094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55" name="left-arrowhead_45248">
              <a:extLst>
                <a:ext uri="{FF2B5EF4-FFF2-40B4-BE49-F238E27FC236}">
                  <a16:creationId xmlns:a16="http://schemas.microsoft.com/office/drawing/2014/main" id="{EA86CFFC-1BE5-4E1B-99D2-041BD6601100}"/>
                </a:ext>
              </a:extLst>
            </p:cNvPr>
            <p:cNvSpPr>
              <a:spLocks noChangeAspect="1"/>
            </p:cNvSpPr>
            <p:nvPr/>
          </p:nvSpPr>
          <p:spPr bwMode="auto">
            <a:xfrm flipH="1">
              <a:off x="3591259"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50512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56" name="left-arrowhead_45248">
              <a:extLst>
                <a:ext uri="{FF2B5EF4-FFF2-40B4-BE49-F238E27FC236}">
                  <a16:creationId xmlns:a16="http://schemas.microsoft.com/office/drawing/2014/main" id="{615D442D-2865-4095-B326-EFB1FB1593E6}"/>
                </a:ext>
              </a:extLst>
            </p:cNvPr>
            <p:cNvSpPr>
              <a:spLocks noChangeAspect="1"/>
            </p:cNvSpPr>
            <p:nvPr/>
          </p:nvSpPr>
          <p:spPr bwMode="auto">
            <a:xfrm flipH="1">
              <a:off x="5531574" y="308976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57" name="left-arrowhead_45248">
              <a:extLst>
                <a:ext uri="{FF2B5EF4-FFF2-40B4-BE49-F238E27FC236}">
                  <a16:creationId xmlns:a16="http://schemas.microsoft.com/office/drawing/2014/main" id="{5B03B456-25A2-4907-924D-9EB3E48CCC48}"/>
                </a:ext>
              </a:extLst>
            </p:cNvPr>
            <p:cNvSpPr>
              <a:spLocks noChangeAspect="1"/>
            </p:cNvSpPr>
            <p:nvPr/>
          </p:nvSpPr>
          <p:spPr bwMode="auto">
            <a:xfrm flipH="1">
              <a:off x="7471889" y="3090897"/>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50512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Microsoft YaHei" panose="020F0502020204030204"/>
                <a:ea typeface="Microsoft YaHei"/>
                <a:cs typeface="+mn-ea"/>
              </a:endParaRPr>
            </a:p>
          </p:txBody>
        </p:sp>
        <p:sp>
          <p:nvSpPr>
            <p:cNvPr id="58" name="left-arrowhead_45248">
              <a:extLst>
                <a:ext uri="{FF2B5EF4-FFF2-40B4-BE49-F238E27FC236}">
                  <a16:creationId xmlns:a16="http://schemas.microsoft.com/office/drawing/2014/main" id="{0B50139B-2BA5-482C-96A4-076F24AEBB56}"/>
                </a:ext>
              </a:extLst>
            </p:cNvPr>
            <p:cNvSpPr>
              <a:spLocks noChangeAspect="1"/>
            </p:cNvSpPr>
            <p:nvPr/>
          </p:nvSpPr>
          <p:spPr bwMode="auto">
            <a:xfrm flipH="1">
              <a:off x="9412204" y="3109184"/>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rgbClr val="D9D9D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ea"/>
              </a:endParaRPr>
            </a:p>
          </p:txBody>
        </p:sp>
        <p:grpSp>
          <p:nvGrpSpPr>
            <p:cNvPr id="59" name="组合 58">
              <a:extLst>
                <a:ext uri="{FF2B5EF4-FFF2-40B4-BE49-F238E27FC236}">
                  <a16:creationId xmlns:a16="http://schemas.microsoft.com/office/drawing/2014/main" id="{ABE3C35E-5068-4F38-938B-1A0ADB0EE36F}"/>
                </a:ext>
              </a:extLst>
            </p:cNvPr>
            <p:cNvGrpSpPr/>
            <p:nvPr/>
          </p:nvGrpSpPr>
          <p:grpSpPr>
            <a:xfrm>
              <a:off x="664280" y="4116596"/>
              <a:ext cx="10858500" cy="310896"/>
              <a:chOff x="664280" y="4116596"/>
              <a:chExt cx="10858500" cy="310896"/>
            </a:xfrm>
          </p:grpSpPr>
          <p:cxnSp>
            <p:nvCxnSpPr>
              <p:cNvPr id="60" name="直接连接符 59">
                <a:extLst>
                  <a:ext uri="{FF2B5EF4-FFF2-40B4-BE49-F238E27FC236}">
                    <a16:creationId xmlns:a16="http://schemas.microsoft.com/office/drawing/2014/main" id="{C50671D5-5788-4C8E-AA82-544E1C6051E5}"/>
                  </a:ext>
                </a:extLst>
              </p:cNvPr>
              <p:cNvCxnSpPr>
                <a:cxnSpLocks/>
              </p:cNvCxnSpPr>
              <p:nvPr/>
            </p:nvCxnSpPr>
            <p:spPr>
              <a:xfrm>
                <a:off x="664280" y="4427492"/>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973DD1D-EFF7-4521-8A63-053438C2D8CC}"/>
                  </a:ext>
                </a:extLst>
              </p:cNvPr>
              <p:cNvCxnSpPr>
                <a:cxnSpLocks/>
              </p:cNvCxnSpPr>
              <p:nvPr/>
            </p:nvCxnSpPr>
            <p:spPr>
              <a:xfrm>
                <a:off x="664280" y="4323860"/>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CEE57CA-3482-4FC6-BC40-5679D5F6CEB3}"/>
                  </a:ext>
                </a:extLst>
              </p:cNvPr>
              <p:cNvCxnSpPr>
                <a:cxnSpLocks/>
              </p:cNvCxnSpPr>
              <p:nvPr/>
            </p:nvCxnSpPr>
            <p:spPr>
              <a:xfrm>
                <a:off x="664280" y="4220228"/>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322F701-DEFD-4407-9034-15E7AB37C54A}"/>
                  </a:ext>
                </a:extLst>
              </p:cNvPr>
              <p:cNvCxnSpPr>
                <a:cxnSpLocks/>
              </p:cNvCxnSpPr>
              <p:nvPr/>
            </p:nvCxnSpPr>
            <p:spPr>
              <a:xfrm>
                <a:off x="664280" y="4116596"/>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66" name="文本框 65">
            <a:extLst>
              <a:ext uri="{FF2B5EF4-FFF2-40B4-BE49-F238E27FC236}">
                <a16:creationId xmlns:a16="http://schemas.microsoft.com/office/drawing/2014/main" id="{F3F21C0F-34FD-4A10-AC6B-122E41CDE3C5}"/>
              </a:ext>
            </a:extLst>
          </p:cNvPr>
          <p:cNvSpPr txBox="1"/>
          <p:nvPr/>
        </p:nvSpPr>
        <p:spPr>
          <a:xfrm>
            <a:off x="5270709" y="5040544"/>
            <a:ext cx="1789071" cy="707886"/>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altLang="zh-CN" sz="2000" b="1" dirty="0">
                <a:solidFill>
                  <a:srgbClr val="505122"/>
                </a:solidFill>
                <a:latin typeface="Arial"/>
                <a:ea typeface="Microsoft YaHei"/>
                <a:cs typeface="+mn-ea"/>
              </a:rPr>
              <a:t>Adaptive Weight</a:t>
            </a:r>
            <a:endParaRPr lang="zh-CN" altLang="en-US" sz="2000" b="1" dirty="0">
              <a:solidFill>
                <a:srgbClr val="505122"/>
              </a:solidFill>
              <a:latin typeface="Arial"/>
              <a:ea typeface="Microsoft YaHei"/>
              <a:cs typeface="+mn-ea"/>
            </a:endParaRPr>
          </a:p>
        </p:txBody>
      </p:sp>
    </p:spTree>
    <p:extLst>
      <p:ext uri="{BB962C8B-B14F-4D97-AF65-F5344CB8AC3E}">
        <p14:creationId xmlns:p14="http://schemas.microsoft.com/office/powerpoint/2010/main" val="395828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28</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pPr>
              <a:defRPr/>
            </a:pPr>
            <a:r>
              <a:rPr lang="en-US" altLang="zh-CN" sz="3600" b="1" dirty="0">
                <a:solidFill>
                  <a:srgbClr val="505122"/>
                </a:solidFill>
                <a:latin typeface="Arial"/>
                <a:ea typeface="Microsoft YaHei"/>
                <a:cs typeface="+mn-ea"/>
              </a:rPr>
              <a:t>Convergence Analysis</a:t>
            </a:r>
            <a:endParaRPr lang="zh-CN" altLang="en-US" sz="3600" b="1" dirty="0">
              <a:solidFill>
                <a:srgbClr val="505122"/>
              </a:solidFill>
              <a:latin typeface="Arial"/>
              <a:ea typeface="Microsoft YaHei"/>
              <a:cs typeface="+mn-ea"/>
            </a:endParaRPr>
          </a:p>
        </p:txBody>
      </p:sp>
      <p:pic>
        <p:nvPicPr>
          <p:cNvPr id="8" name="图片 7">
            <a:extLst>
              <a:ext uri="{FF2B5EF4-FFF2-40B4-BE49-F238E27FC236}">
                <a16:creationId xmlns:a16="http://schemas.microsoft.com/office/drawing/2014/main" id="{994BC8E5-389B-4243-A28D-DEF3350878BA}"/>
              </a:ext>
            </a:extLst>
          </p:cNvPr>
          <p:cNvPicPr>
            <a:picLocks noChangeAspect="1"/>
          </p:cNvPicPr>
          <p:nvPr/>
        </p:nvPicPr>
        <p:blipFill>
          <a:blip r:embed="rId2"/>
          <a:stretch>
            <a:fillRect/>
          </a:stretch>
        </p:blipFill>
        <p:spPr>
          <a:xfrm>
            <a:off x="744706" y="1181656"/>
            <a:ext cx="9451615" cy="2102719"/>
          </a:xfrm>
          <a:prstGeom prst="rect">
            <a:avLst/>
          </a:prstGeom>
        </p:spPr>
      </p:pic>
      <p:pic>
        <p:nvPicPr>
          <p:cNvPr id="12" name="图片 11">
            <a:extLst>
              <a:ext uri="{FF2B5EF4-FFF2-40B4-BE49-F238E27FC236}">
                <a16:creationId xmlns:a16="http://schemas.microsoft.com/office/drawing/2014/main" id="{58ACE4DD-9AD7-4737-864F-CF12C003A45B}"/>
              </a:ext>
            </a:extLst>
          </p:cNvPr>
          <p:cNvPicPr>
            <a:picLocks noChangeAspect="1"/>
          </p:cNvPicPr>
          <p:nvPr/>
        </p:nvPicPr>
        <p:blipFill>
          <a:blip r:embed="rId3"/>
          <a:stretch>
            <a:fillRect/>
          </a:stretch>
        </p:blipFill>
        <p:spPr>
          <a:xfrm>
            <a:off x="904789" y="3429000"/>
            <a:ext cx="2880610" cy="838273"/>
          </a:xfrm>
          <a:prstGeom prst="rect">
            <a:avLst/>
          </a:prstGeom>
        </p:spPr>
      </p:pic>
      <p:sp>
        <p:nvSpPr>
          <p:cNvPr id="14" name="文本框 13">
            <a:extLst>
              <a:ext uri="{FF2B5EF4-FFF2-40B4-BE49-F238E27FC236}">
                <a16:creationId xmlns:a16="http://schemas.microsoft.com/office/drawing/2014/main" id="{5002E890-EA58-4411-A8E5-D10966558238}"/>
              </a:ext>
            </a:extLst>
          </p:cNvPr>
          <p:cNvSpPr txBox="1"/>
          <p:nvPr/>
        </p:nvSpPr>
        <p:spPr>
          <a:xfrm>
            <a:off x="904789" y="4640538"/>
            <a:ext cx="8977792" cy="1015663"/>
          </a:xfrm>
          <a:prstGeom prst="rect">
            <a:avLst/>
          </a:prstGeom>
          <a:noFill/>
        </p:spPr>
        <p:txBody>
          <a:bodyPr wrap="square" rtlCol="0">
            <a:spAutoFit/>
          </a:bodyPr>
          <a:lstStyle/>
          <a:p>
            <a:r>
              <a:rPr lang="en-US" altLang="zh-CN" sz="2000" dirty="0"/>
              <a:t>The correlation between the </a:t>
            </a:r>
            <a:r>
              <a:rPr lang="en-US" altLang="zh-CN" sz="2000" dirty="0">
                <a:solidFill>
                  <a:srgbClr val="FF0000"/>
                </a:solidFill>
              </a:rPr>
              <a:t>local gradient and the global gradient </a:t>
            </a:r>
            <a:r>
              <a:rPr lang="en-US" altLang="zh-CN" sz="2000" dirty="0"/>
              <a:t>is a metric to measure their alignment level and indicate </a:t>
            </a:r>
            <a:r>
              <a:rPr lang="en-US" altLang="zh-CN" sz="2000" b="1" dirty="0">
                <a:solidFill>
                  <a:srgbClr val="FF0000"/>
                </a:solidFill>
              </a:rPr>
              <a:t>how much each node contributes to reducing FL loss</a:t>
            </a:r>
            <a:r>
              <a:rPr lang="en-US" altLang="zh-CN" sz="2000" dirty="0"/>
              <a:t> in each round. </a:t>
            </a:r>
            <a:endParaRPr lang="zh-CN" altLang="en-US" sz="2000" dirty="0"/>
          </a:p>
        </p:txBody>
      </p:sp>
    </p:spTree>
    <p:extLst>
      <p:ext uri="{BB962C8B-B14F-4D97-AF65-F5344CB8AC3E}">
        <p14:creationId xmlns:p14="http://schemas.microsoft.com/office/powerpoint/2010/main" val="256758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29</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normAutofit fontScale="90000"/>
          </a:bodyPr>
          <a:lstStyle/>
          <a:p>
            <a:r>
              <a:rPr lang="en-US" altLang="zh-CN" dirty="0"/>
              <a:t>Measurement of Node Contribution</a:t>
            </a:r>
            <a:endParaRPr lang="zh-CN" altLang="en-US" dirty="0"/>
          </a:p>
        </p:txBody>
      </p:sp>
      <p:pic>
        <p:nvPicPr>
          <p:cNvPr id="4" name="图片 3">
            <a:extLst>
              <a:ext uri="{FF2B5EF4-FFF2-40B4-BE49-F238E27FC236}">
                <a16:creationId xmlns:a16="http://schemas.microsoft.com/office/drawing/2014/main" id="{CA711372-F5C6-4DBE-A61F-626F7DF28AE0}"/>
              </a:ext>
            </a:extLst>
          </p:cNvPr>
          <p:cNvPicPr>
            <a:picLocks noChangeAspect="1"/>
          </p:cNvPicPr>
          <p:nvPr/>
        </p:nvPicPr>
        <p:blipFill>
          <a:blip r:embed="rId2"/>
          <a:stretch>
            <a:fillRect/>
          </a:stretch>
        </p:blipFill>
        <p:spPr>
          <a:xfrm>
            <a:off x="566759" y="1138335"/>
            <a:ext cx="6084896" cy="1129005"/>
          </a:xfrm>
          <a:prstGeom prst="rect">
            <a:avLst/>
          </a:prstGeom>
        </p:spPr>
      </p:pic>
      <p:sp>
        <p:nvSpPr>
          <p:cNvPr id="5" name="文本框 4">
            <a:extLst>
              <a:ext uri="{FF2B5EF4-FFF2-40B4-BE49-F238E27FC236}">
                <a16:creationId xmlns:a16="http://schemas.microsoft.com/office/drawing/2014/main" id="{4FC94425-A7B8-4513-AFC1-032E09DF5EFE}"/>
              </a:ext>
            </a:extLst>
          </p:cNvPr>
          <p:cNvSpPr txBox="1"/>
          <p:nvPr/>
        </p:nvSpPr>
        <p:spPr>
          <a:xfrm>
            <a:off x="566759" y="2492194"/>
            <a:ext cx="10322065" cy="1200329"/>
          </a:xfrm>
          <a:prstGeom prst="rect">
            <a:avLst/>
          </a:prstGeom>
          <a:noFill/>
        </p:spPr>
        <p:txBody>
          <a:bodyPr wrap="square" rtlCol="0">
            <a:spAutoFit/>
          </a:bodyPr>
          <a:lstStyle/>
          <a:p>
            <a:r>
              <a:rPr lang="en-US" altLang="zh-CN" dirty="0"/>
              <a:t>When the angle is </a:t>
            </a:r>
            <a:r>
              <a:rPr lang="en-US" altLang="zh-CN" dirty="0">
                <a:solidFill>
                  <a:srgbClr val="FF0000"/>
                </a:solidFill>
              </a:rPr>
              <a:t>small</a:t>
            </a:r>
            <a:r>
              <a:rPr lang="en-US" altLang="zh-CN" dirty="0"/>
              <a:t>, it means the local gradient has a </a:t>
            </a:r>
            <a:r>
              <a:rPr lang="en-US" altLang="zh-CN" dirty="0">
                <a:solidFill>
                  <a:srgbClr val="FF0000"/>
                </a:solidFill>
              </a:rPr>
              <a:t>similar direction </a:t>
            </a:r>
            <a:r>
              <a:rPr lang="en-US" altLang="zh-CN" dirty="0"/>
              <a:t>to the global gradient, thereby </a:t>
            </a:r>
            <a:r>
              <a:rPr lang="en-US" altLang="zh-CN" b="1" dirty="0">
                <a:solidFill>
                  <a:srgbClr val="FF0000"/>
                </a:solidFill>
              </a:rPr>
              <a:t>positively contributing to </a:t>
            </a:r>
            <a:r>
              <a:rPr lang="en-US" altLang="zh-CN" dirty="0"/>
              <a:t>the global aggregation. In contrast, when the angle is </a:t>
            </a:r>
            <a:r>
              <a:rPr lang="en-US" altLang="zh-CN" dirty="0">
                <a:solidFill>
                  <a:srgbClr val="FF0000"/>
                </a:solidFill>
              </a:rPr>
              <a:t>large</a:t>
            </a:r>
            <a:r>
              <a:rPr lang="en-US" altLang="zh-CN" dirty="0"/>
              <a:t>, e.g., larger than π/2, the local gradient has an </a:t>
            </a:r>
            <a:r>
              <a:rPr lang="en-US" altLang="zh-CN" dirty="0">
                <a:solidFill>
                  <a:srgbClr val="FF0000"/>
                </a:solidFill>
              </a:rPr>
              <a:t>opposite direction </a:t>
            </a:r>
            <a:r>
              <a:rPr lang="en-US" altLang="zh-CN" dirty="0"/>
              <a:t>to the global gradient, thereby </a:t>
            </a:r>
            <a:r>
              <a:rPr lang="en-US" altLang="zh-CN" b="1" dirty="0">
                <a:solidFill>
                  <a:srgbClr val="FF0000"/>
                </a:solidFill>
              </a:rPr>
              <a:t>negatively contributing to </a:t>
            </a:r>
            <a:r>
              <a:rPr lang="en-US" altLang="zh-CN" dirty="0"/>
              <a:t>the global aggregation.</a:t>
            </a:r>
            <a:endParaRPr lang="zh-CN" altLang="en-US" dirty="0"/>
          </a:p>
        </p:txBody>
      </p:sp>
      <p:pic>
        <p:nvPicPr>
          <p:cNvPr id="6" name="图片 5">
            <a:extLst>
              <a:ext uri="{FF2B5EF4-FFF2-40B4-BE49-F238E27FC236}">
                <a16:creationId xmlns:a16="http://schemas.microsoft.com/office/drawing/2014/main" id="{C1F20B7F-2E71-45BE-AFCB-4F6BD209F2FC}"/>
              </a:ext>
            </a:extLst>
          </p:cNvPr>
          <p:cNvPicPr>
            <a:picLocks noChangeAspect="1"/>
          </p:cNvPicPr>
          <p:nvPr/>
        </p:nvPicPr>
        <p:blipFill>
          <a:blip r:embed="rId3"/>
          <a:stretch>
            <a:fillRect/>
          </a:stretch>
        </p:blipFill>
        <p:spPr>
          <a:xfrm>
            <a:off x="566759" y="4589376"/>
            <a:ext cx="5821140" cy="1298240"/>
          </a:xfrm>
          <a:prstGeom prst="rect">
            <a:avLst/>
          </a:prstGeom>
        </p:spPr>
      </p:pic>
      <p:sp>
        <p:nvSpPr>
          <p:cNvPr id="7" name="文本框 6">
            <a:extLst>
              <a:ext uri="{FF2B5EF4-FFF2-40B4-BE49-F238E27FC236}">
                <a16:creationId xmlns:a16="http://schemas.microsoft.com/office/drawing/2014/main" id="{03253F77-4991-48EC-97E4-1673FFF80A89}"/>
              </a:ext>
            </a:extLst>
          </p:cNvPr>
          <p:cNvSpPr txBox="1"/>
          <p:nvPr/>
        </p:nvSpPr>
        <p:spPr>
          <a:xfrm>
            <a:off x="566759" y="4052093"/>
            <a:ext cx="2047355" cy="369332"/>
          </a:xfrm>
          <a:prstGeom prst="rect">
            <a:avLst/>
          </a:prstGeom>
          <a:noFill/>
        </p:spPr>
        <p:txBody>
          <a:bodyPr wrap="none" rtlCol="0">
            <a:spAutoFit/>
          </a:bodyPr>
          <a:lstStyle/>
          <a:p>
            <a:r>
              <a:rPr lang="en-US" altLang="zh-CN" dirty="0"/>
              <a:t>smoothed angle:</a:t>
            </a:r>
            <a:endParaRPr lang="zh-CN" altLang="en-US" dirty="0"/>
          </a:p>
        </p:txBody>
      </p:sp>
    </p:spTree>
    <p:extLst>
      <p:ext uri="{BB962C8B-B14F-4D97-AF65-F5344CB8AC3E}">
        <p14:creationId xmlns:p14="http://schemas.microsoft.com/office/powerpoint/2010/main" val="8000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a:xfrm>
            <a:off x="4098000" y="3876417"/>
            <a:ext cx="3996000" cy="1072236"/>
          </a:xfrm>
        </p:spPr>
        <p:txBody>
          <a:bodyPr/>
          <a:lstStyle/>
          <a:p>
            <a:r>
              <a:rPr lang="zh-CN" altLang="en-US" dirty="0">
                <a:cs typeface="+mn-ea"/>
                <a:sym typeface="+mn-lt"/>
              </a:rPr>
              <a:t>背景介绍</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30</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pPr lvl="0">
              <a:lnSpc>
                <a:spcPct val="100000"/>
              </a:lnSpc>
              <a:spcBef>
                <a:spcPts val="0"/>
              </a:spcBef>
              <a:defRPr/>
            </a:pPr>
            <a:r>
              <a:rPr lang="en-US" altLang="zh-CN" dirty="0">
                <a:solidFill>
                  <a:srgbClr val="505122"/>
                </a:solidFill>
                <a:latin typeface="Arial"/>
                <a:ea typeface="Microsoft YaHei"/>
                <a:cs typeface="+mn-ea"/>
              </a:rPr>
              <a:t>Adaptive Weight</a:t>
            </a:r>
            <a:endParaRPr lang="zh-CN" altLang="en-US" dirty="0">
              <a:solidFill>
                <a:srgbClr val="505122"/>
              </a:solidFill>
              <a:latin typeface="Arial"/>
              <a:ea typeface="Microsoft YaHei"/>
              <a:cs typeface="+mn-ea"/>
            </a:endParaRPr>
          </a:p>
        </p:txBody>
      </p:sp>
      <p:sp>
        <p:nvSpPr>
          <p:cNvPr id="5" name="文本框 4">
            <a:extLst>
              <a:ext uri="{FF2B5EF4-FFF2-40B4-BE49-F238E27FC236}">
                <a16:creationId xmlns:a16="http://schemas.microsoft.com/office/drawing/2014/main" id="{624288C2-3492-418E-B2E5-325556A636B8}"/>
              </a:ext>
            </a:extLst>
          </p:cNvPr>
          <p:cNvSpPr txBox="1"/>
          <p:nvPr/>
        </p:nvSpPr>
        <p:spPr>
          <a:xfrm>
            <a:off x="503853" y="1129004"/>
            <a:ext cx="10571584" cy="646331"/>
          </a:xfrm>
          <a:prstGeom prst="rect">
            <a:avLst/>
          </a:prstGeom>
          <a:noFill/>
        </p:spPr>
        <p:txBody>
          <a:bodyPr wrap="square" rtlCol="0">
            <a:spAutoFit/>
          </a:bodyPr>
          <a:lstStyle/>
          <a:p>
            <a:r>
              <a:rPr lang="en-US" altLang="zh-CN" dirty="0"/>
              <a:t>A natural weighting design aiming to enlarge the expectation should follow the criterion that nodes with </a:t>
            </a:r>
            <a:r>
              <a:rPr lang="en-US" altLang="zh-CN" b="1" dirty="0">
                <a:solidFill>
                  <a:srgbClr val="FF0000"/>
                </a:solidFill>
              </a:rPr>
              <a:t>higher contribution </a:t>
            </a:r>
            <a:r>
              <a:rPr lang="en-US" altLang="zh-CN" dirty="0"/>
              <a:t>deserve </a:t>
            </a:r>
            <a:r>
              <a:rPr lang="en-US" altLang="zh-CN" b="1" dirty="0">
                <a:solidFill>
                  <a:srgbClr val="FF0000"/>
                </a:solidFill>
              </a:rPr>
              <a:t>higher weights </a:t>
            </a:r>
            <a:r>
              <a:rPr lang="en-US" altLang="zh-CN" dirty="0"/>
              <a:t>for aggregation in each global round. </a:t>
            </a:r>
            <a:endParaRPr lang="zh-CN" altLang="en-US" dirty="0"/>
          </a:p>
        </p:txBody>
      </p:sp>
      <p:sp>
        <p:nvSpPr>
          <p:cNvPr id="8" name="文本框 7">
            <a:extLst>
              <a:ext uri="{FF2B5EF4-FFF2-40B4-BE49-F238E27FC236}">
                <a16:creationId xmlns:a16="http://schemas.microsoft.com/office/drawing/2014/main" id="{ACD9D113-6E23-4A52-A4C6-EABA540E65E1}"/>
              </a:ext>
            </a:extLst>
          </p:cNvPr>
          <p:cNvSpPr txBox="1"/>
          <p:nvPr/>
        </p:nvSpPr>
        <p:spPr>
          <a:xfrm>
            <a:off x="503853" y="1968759"/>
            <a:ext cx="4227439" cy="400110"/>
          </a:xfrm>
          <a:prstGeom prst="rect">
            <a:avLst/>
          </a:prstGeom>
          <a:noFill/>
        </p:spPr>
        <p:txBody>
          <a:bodyPr wrap="none" rtlCol="0">
            <a:spAutoFit/>
          </a:bodyPr>
          <a:lstStyle/>
          <a:p>
            <a:r>
              <a:rPr lang="en-US" altLang="zh-CN" sz="2000" dirty="0"/>
              <a:t>1) Non-linear mapping function: </a:t>
            </a:r>
            <a:endParaRPr lang="zh-CN" altLang="en-US" sz="2000" dirty="0"/>
          </a:p>
        </p:txBody>
      </p:sp>
      <p:pic>
        <p:nvPicPr>
          <p:cNvPr id="9" name="图片 8">
            <a:extLst>
              <a:ext uri="{FF2B5EF4-FFF2-40B4-BE49-F238E27FC236}">
                <a16:creationId xmlns:a16="http://schemas.microsoft.com/office/drawing/2014/main" id="{B3DF3700-52B3-4060-BF63-9614D89A82EF}"/>
              </a:ext>
            </a:extLst>
          </p:cNvPr>
          <p:cNvPicPr>
            <a:picLocks noChangeAspect="1"/>
          </p:cNvPicPr>
          <p:nvPr/>
        </p:nvPicPr>
        <p:blipFill>
          <a:blip r:embed="rId3"/>
          <a:stretch>
            <a:fillRect/>
          </a:stretch>
        </p:blipFill>
        <p:spPr>
          <a:xfrm>
            <a:off x="4981966" y="1875640"/>
            <a:ext cx="5761219" cy="2568163"/>
          </a:xfrm>
          <a:prstGeom prst="rect">
            <a:avLst/>
          </a:prstGeom>
        </p:spPr>
      </p:pic>
      <p:sp>
        <p:nvSpPr>
          <p:cNvPr id="11" name="文本框 10">
            <a:extLst>
              <a:ext uri="{FF2B5EF4-FFF2-40B4-BE49-F238E27FC236}">
                <a16:creationId xmlns:a16="http://schemas.microsoft.com/office/drawing/2014/main" id="{4E9A665C-3901-4DBD-90E6-C4FC466887EB}"/>
              </a:ext>
            </a:extLst>
          </p:cNvPr>
          <p:cNvSpPr txBox="1"/>
          <p:nvPr/>
        </p:nvSpPr>
        <p:spPr>
          <a:xfrm>
            <a:off x="503853" y="4833257"/>
            <a:ext cx="1912447" cy="400110"/>
          </a:xfrm>
          <a:prstGeom prst="rect">
            <a:avLst/>
          </a:prstGeom>
          <a:noFill/>
        </p:spPr>
        <p:txBody>
          <a:bodyPr wrap="none" rtlCol="0">
            <a:spAutoFit/>
          </a:bodyPr>
          <a:lstStyle/>
          <a:p>
            <a:r>
              <a:rPr lang="en-US" altLang="zh-CN" sz="2000" dirty="0"/>
              <a:t>2) Weighting: </a:t>
            </a:r>
            <a:endParaRPr lang="zh-CN" altLang="en-US" sz="2000" dirty="0"/>
          </a:p>
        </p:txBody>
      </p:sp>
      <p:pic>
        <p:nvPicPr>
          <p:cNvPr id="12" name="图片 11">
            <a:extLst>
              <a:ext uri="{FF2B5EF4-FFF2-40B4-BE49-F238E27FC236}">
                <a16:creationId xmlns:a16="http://schemas.microsoft.com/office/drawing/2014/main" id="{32CFE40D-733F-4654-8D8C-EAA4984F2581}"/>
              </a:ext>
            </a:extLst>
          </p:cNvPr>
          <p:cNvPicPr>
            <a:picLocks noChangeAspect="1"/>
          </p:cNvPicPr>
          <p:nvPr/>
        </p:nvPicPr>
        <p:blipFill>
          <a:blip r:embed="rId4"/>
          <a:stretch>
            <a:fillRect/>
          </a:stretch>
        </p:blipFill>
        <p:spPr>
          <a:xfrm>
            <a:off x="2678053" y="4637227"/>
            <a:ext cx="6223183" cy="1614505"/>
          </a:xfrm>
          <a:prstGeom prst="rect">
            <a:avLst/>
          </a:prstGeom>
        </p:spPr>
      </p:pic>
    </p:spTree>
    <p:extLst>
      <p:ext uri="{BB962C8B-B14F-4D97-AF65-F5344CB8AC3E}">
        <p14:creationId xmlns:p14="http://schemas.microsoft.com/office/powerpoint/2010/main" val="336744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31</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b="0" dirty="0"/>
              <a:t>Fed</a:t>
            </a:r>
            <a:r>
              <a:rPr lang="en-US" altLang="zh-CN" dirty="0"/>
              <a:t>erated </a:t>
            </a:r>
            <a:r>
              <a:rPr lang="en-US" altLang="zh-CN" b="0" dirty="0"/>
              <a:t>Ad</a:t>
            </a:r>
            <a:r>
              <a:rPr lang="en-US" altLang="zh-CN" dirty="0"/>
              <a:t>a</a:t>
            </a:r>
            <a:r>
              <a:rPr lang="en-US" altLang="zh-CN" b="0" dirty="0"/>
              <a:t>p</a:t>
            </a:r>
            <a:r>
              <a:rPr lang="en-US" altLang="zh-CN" dirty="0"/>
              <a:t>tive Weighting</a:t>
            </a:r>
            <a:endParaRPr lang="zh-CN" altLang="en-US" dirty="0"/>
          </a:p>
        </p:txBody>
      </p:sp>
      <p:pic>
        <p:nvPicPr>
          <p:cNvPr id="4" name="图片 3">
            <a:extLst>
              <a:ext uri="{FF2B5EF4-FFF2-40B4-BE49-F238E27FC236}">
                <a16:creationId xmlns:a16="http://schemas.microsoft.com/office/drawing/2014/main" id="{4AC79EDD-1534-4673-A832-E634BEB6B3C2}"/>
              </a:ext>
            </a:extLst>
          </p:cNvPr>
          <p:cNvPicPr>
            <a:picLocks noChangeAspect="1"/>
          </p:cNvPicPr>
          <p:nvPr/>
        </p:nvPicPr>
        <p:blipFill>
          <a:blip r:embed="rId2"/>
          <a:stretch>
            <a:fillRect/>
          </a:stretch>
        </p:blipFill>
        <p:spPr>
          <a:xfrm>
            <a:off x="951081" y="1742543"/>
            <a:ext cx="6721989" cy="3092993"/>
          </a:xfrm>
          <a:prstGeom prst="rect">
            <a:avLst/>
          </a:prstGeom>
        </p:spPr>
      </p:pic>
    </p:spTree>
    <p:extLst>
      <p:ext uri="{BB962C8B-B14F-4D97-AF65-F5344CB8AC3E}">
        <p14:creationId xmlns:p14="http://schemas.microsoft.com/office/powerpoint/2010/main" val="1016184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32</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Evaluation and Analysis</a:t>
            </a:r>
            <a:endParaRPr lang="zh-CN" altLang="en-US" dirty="0"/>
          </a:p>
        </p:txBody>
      </p:sp>
      <p:sp>
        <p:nvSpPr>
          <p:cNvPr id="9" name="文本框 8">
            <a:extLst>
              <a:ext uri="{FF2B5EF4-FFF2-40B4-BE49-F238E27FC236}">
                <a16:creationId xmlns:a16="http://schemas.microsoft.com/office/drawing/2014/main" id="{F4604688-323D-4E76-8FB5-A2FDB164F056}"/>
              </a:ext>
            </a:extLst>
          </p:cNvPr>
          <p:cNvSpPr txBox="1"/>
          <p:nvPr/>
        </p:nvSpPr>
        <p:spPr>
          <a:xfrm>
            <a:off x="405204" y="1228754"/>
            <a:ext cx="2124299"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实验环境</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12" name="文本框 11">
            <a:extLst>
              <a:ext uri="{FF2B5EF4-FFF2-40B4-BE49-F238E27FC236}">
                <a16:creationId xmlns:a16="http://schemas.microsoft.com/office/drawing/2014/main" id="{5A049F56-5B35-4625-A872-BD2AE9820227}"/>
              </a:ext>
            </a:extLst>
          </p:cNvPr>
          <p:cNvSpPr txBox="1"/>
          <p:nvPr/>
        </p:nvSpPr>
        <p:spPr>
          <a:xfrm>
            <a:off x="839392" y="1784665"/>
            <a:ext cx="1704313"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zh-CN" altLang="en-US" sz="2400" b="1" dirty="0">
                <a:solidFill>
                  <a:srgbClr val="FF0000"/>
                </a:solidFill>
              </a:rPr>
              <a:t>单机模拟</a:t>
            </a:r>
          </a:p>
        </p:txBody>
      </p:sp>
      <p:sp>
        <p:nvSpPr>
          <p:cNvPr id="13" name="文本框 12">
            <a:extLst>
              <a:ext uri="{FF2B5EF4-FFF2-40B4-BE49-F238E27FC236}">
                <a16:creationId xmlns:a16="http://schemas.microsoft.com/office/drawing/2014/main" id="{1234C244-64A5-4064-AD6C-4E08BAF6DDCC}"/>
              </a:ext>
            </a:extLst>
          </p:cNvPr>
          <p:cNvSpPr txBox="1"/>
          <p:nvPr/>
        </p:nvSpPr>
        <p:spPr>
          <a:xfrm>
            <a:off x="839392" y="2356943"/>
            <a:ext cx="5976380"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en-US" altLang="zh-CN" sz="2400" dirty="0" err="1"/>
              <a:t>PyTorch</a:t>
            </a:r>
            <a:r>
              <a:rPr lang="en-US" altLang="zh-CN" sz="2400" dirty="0"/>
              <a:t> framework and </a:t>
            </a:r>
            <a:r>
              <a:rPr lang="en-US" altLang="zh-CN" sz="2400" dirty="0" err="1"/>
              <a:t>PySyft</a:t>
            </a:r>
            <a:r>
              <a:rPr lang="en-US" altLang="zh-CN" sz="2400" dirty="0"/>
              <a:t> library</a:t>
            </a:r>
            <a:endParaRPr lang="zh-CN" altLang="en-US" sz="2400" b="1" dirty="0">
              <a:solidFill>
                <a:srgbClr val="FF0000"/>
              </a:solidFill>
            </a:endParaRPr>
          </a:p>
        </p:txBody>
      </p:sp>
      <p:sp>
        <p:nvSpPr>
          <p:cNvPr id="14" name="文本框 13">
            <a:extLst>
              <a:ext uri="{FF2B5EF4-FFF2-40B4-BE49-F238E27FC236}">
                <a16:creationId xmlns:a16="http://schemas.microsoft.com/office/drawing/2014/main" id="{21A62ADD-7D2F-43D5-BC2D-6B22E58ABAA8}"/>
              </a:ext>
            </a:extLst>
          </p:cNvPr>
          <p:cNvSpPr txBox="1"/>
          <p:nvPr/>
        </p:nvSpPr>
        <p:spPr>
          <a:xfrm>
            <a:off x="839392" y="2929221"/>
            <a:ext cx="4540923"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en-US" altLang="zh-CN" sz="2400" dirty="0"/>
              <a:t>participating nodes |S| = </a:t>
            </a:r>
            <a:r>
              <a:rPr lang="en-US" altLang="zh-CN" sz="2400" dirty="0">
                <a:solidFill>
                  <a:srgbClr val="FF0000"/>
                </a:solidFill>
              </a:rPr>
              <a:t>10</a:t>
            </a:r>
            <a:endParaRPr lang="zh-CN" altLang="en-US" sz="2400" b="1" dirty="0">
              <a:solidFill>
                <a:srgbClr val="FF0000"/>
              </a:solidFill>
            </a:endParaRPr>
          </a:p>
        </p:txBody>
      </p:sp>
      <p:sp>
        <p:nvSpPr>
          <p:cNvPr id="15" name="文本框 14">
            <a:extLst>
              <a:ext uri="{FF2B5EF4-FFF2-40B4-BE49-F238E27FC236}">
                <a16:creationId xmlns:a16="http://schemas.microsoft.com/office/drawing/2014/main" id="{F87BF9CE-28C4-47EA-B099-45A1C7C9C60F}"/>
              </a:ext>
            </a:extLst>
          </p:cNvPr>
          <p:cNvSpPr txBox="1"/>
          <p:nvPr/>
        </p:nvSpPr>
        <p:spPr>
          <a:xfrm>
            <a:off x="405203" y="3626527"/>
            <a:ext cx="175240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数据集</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16" name="文本框 15">
            <a:extLst>
              <a:ext uri="{FF2B5EF4-FFF2-40B4-BE49-F238E27FC236}">
                <a16:creationId xmlns:a16="http://schemas.microsoft.com/office/drawing/2014/main" id="{771A0137-398A-409F-BAF2-D91F88DB5881}"/>
              </a:ext>
            </a:extLst>
          </p:cNvPr>
          <p:cNvSpPr txBox="1"/>
          <p:nvPr/>
        </p:nvSpPr>
        <p:spPr>
          <a:xfrm>
            <a:off x="839392" y="4270220"/>
            <a:ext cx="4322530"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en-US" altLang="zh-CN" sz="2400" dirty="0"/>
              <a:t>MNIST and </a:t>
            </a:r>
            <a:r>
              <a:rPr lang="en-US" altLang="zh-CN" sz="2400" dirty="0" err="1"/>
              <a:t>FashionMNIST</a:t>
            </a:r>
            <a:endParaRPr lang="zh-CN" altLang="en-US" sz="2400" dirty="0"/>
          </a:p>
        </p:txBody>
      </p:sp>
      <p:sp>
        <p:nvSpPr>
          <p:cNvPr id="17" name="文本框 16">
            <a:extLst>
              <a:ext uri="{FF2B5EF4-FFF2-40B4-BE49-F238E27FC236}">
                <a16:creationId xmlns:a16="http://schemas.microsoft.com/office/drawing/2014/main" id="{830BA7A2-4433-4ECD-91AD-8E9BD8B34A3B}"/>
              </a:ext>
            </a:extLst>
          </p:cNvPr>
          <p:cNvSpPr txBox="1"/>
          <p:nvPr/>
        </p:nvSpPr>
        <p:spPr>
          <a:xfrm>
            <a:off x="405203" y="4852358"/>
            <a:ext cx="138050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模型</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DCD2EE30-0EB9-49A8-91DA-B7745D1B95FF}"/>
              </a:ext>
            </a:extLst>
          </p:cNvPr>
          <p:cNvSpPr txBox="1"/>
          <p:nvPr/>
        </p:nvSpPr>
        <p:spPr>
          <a:xfrm>
            <a:off x="839392" y="5496051"/>
            <a:ext cx="6316922"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en-US" altLang="zh-CN" sz="2400" dirty="0"/>
              <a:t>Multinomial Logistic Regression &amp; CNN</a:t>
            </a:r>
            <a:endParaRPr lang="zh-CN" altLang="en-US" sz="2400" dirty="0"/>
          </a:p>
        </p:txBody>
      </p:sp>
    </p:spTree>
    <p:extLst>
      <p:ext uri="{BB962C8B-B14F-4D97-AF65-F5344CB8AC3E}">
        <p14:creationId xmlns:p14="http://schemas.microsoft.com/office/powerpoint/2010/main" val="384077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33</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en-US" altLang="zh-CN" dirty="0"/>
              <a:t>Evaluation and Analysis</a:t>
            </a:r>
            <a:endParaRPr lang="zh-CN" altLang="en-US" dirty="0"/>
          </a:p>
        </p:txBody>
      </p:sp>
      <p:pic>
        <p:nvPicPr>
          <p:cNvPr id="5" name="图片 4">
            <a:extLst>
              <a:ext uri="{FF2B5EF4-FFF2-40B4-BE49-F238E27FC236}">
                <a16:creationId xmlns:a16="http://schemas.microsoft.com/office/drawing/2014/main" id="{22BFDEF0-BEFD-4000-ABD8-9A7B34F2A0F5}"/>
              </a:ext>
            </a:extLst>
          </p:cNvPr>
          <p:cNvPicPr>
            <a:picLocks noChangeAspect="1"/>
          </p:cNvPicPr>
          <p:nvPr/>
        </p:nvPicPr>
        <p:blipFill>
          <a:blip r:embed="rId2"/>
          <a:stretch>
            <a:fillRect/>
          </a:stretch>
        </p:blipFill>
        <p:spPr>
          <a:xfrm>
            <a:off x="243333" y="1122005"/>
            <a:ext cx="11705334" cy="4976291"/>
          </a:xfrm>
          <a:prstGeom prst="rect">
            <a:avLst/>
          </a:prstGeom>
        </p:spPr>
      </p:pic>
    </p:spTree>
    <p:extLst>
      <p:ext uri="{BB962C8B-B14F-4D97-AF65-F5344CB8AC3E}">
        <p14:creationId xmlns:p14="http://schemas.microsoft.com/office/powerpoint/2010/main" val="308098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a:xfrm>
            <a:off x="4097999" y="3891452"/>
            <a:ext cx="3996000" cy="914400"/>
          </a:xfrm>
        </p:spPr>
        <p:txBody>
          <a:bodyPr/>
          <a:lstStyle/>
          <a:p>
            <a:r>
              <a:rPr lang="zh-CN" altLang="en-US" dirty="0"/>
              <a:t>总结思考</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35</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选择这个主题</a:t>
            </a:r>
          </a:p>
        </p:txBody>
      </p:sp>
      <p:sp>
        <p:nvSpPr>
          <p:cNvPr id="4" name="文本框 3">
            <a:extLst>
              <a:ext uri="{FF2B5EF4-FFF2-40B4-BE49-F238E27FC236}">
                <a16:creationId xmlns:a16="http://schemas.microsoft.com/office/drawing/2014/main" id="{07389EE1-975C-4722-94D0-F1182587A1DC}"/>
              </a:ext>
            </a:extLst>
          </p:cNvPr>
          <p:cNvSpPr txBox="1"/>
          <p:nvPr/>
        </p:nvSpPr>
        <p:spPr>
          <a:xfrm>
            <a:off x="405204" y="1560546"/>
            <a:ext cx="138050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对标</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5" name="文本框 4">
            <a:extLst>
              <a:ext uri="{FF2B5EF4-FFF2-40B4-BE49-F238E27FC236}">
                <a16:creationId xmlns:a16="http://schemas.microsoft.com/office/drawing/2014/main" id="{33980D62-F768-48E7-9FD9-82933C7AAECB}"/>
              </a:ext>
            </a:extLst>
          </p:cNvPr>
          <p:cNvSpPr txBox="1"/>
          <p:nvPr/>
        </p:nvSpPr>
        <p:spPr>
          <a:xfrm>
            <a:off x="405203" y="2351411"/>
            <a:ext cx="2868093"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有些可取之处</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6" name="文本框 5">
            <a:extLst>
              <a:ext uri="{FF2B5EF4-FFF2-40B4-BE49-F238E27FC236}">
                <a16:creationId xmlns:a16="http://schemas.microsoft.com/office/drawing/2014/main" id="{41EF81B5-12BE-45B3-A776-E4051C775399}"/>
              </a:ext>
            </a:extLst>
          </p:cNvPr>
          <p:cNvSpPr txBox="1"/>
          <p:nvPr/>
        </p:nvSpPr>
        <p:spPr>
          <a:xfrm>
            <a:off x="405204" y="3142276"/>
            <a:ext cx="138050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弥补</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240BAF03-F0C2-4D20-9586-9E2CF919FB7F}"/>
              </a:ext>
            </a:extLst>
          </p:cNvPr>
          <p:cNvSpPr txBox="1"/>
          <p:nvPr/>
        </p:nvSpPr>
        <p:spPr>
          <a:xfrm>
            <a:off x="405204" y="3933141"/>
            <a:ext cx="500611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讨论</a:t>
            </a:r>
            <a:r>
              <a:rPr lang="en-US" altLang="zh-CN" sz="2800" b="1" spc="100" dirty="0">
                <a:solidFill>
                  <a:srgbClr val="002060"/>
                </a:solidFill>
                <a:latin typeface="微软雅黑" panose="020B0503020204020204" pitchFamily="34" charset="-122"/>
                <a:ea typeface="微软雅黑" panose="020B0503020204020204" pitchFamily="34" charset="-122"/>
                <a:cs typeface="+mj-cs"/>
              </a:rPr>
              <a:t>Node Contribution</a:t>
            </a:r>
            <a:endParaRPr lang="zh-CN" altLang="en-US" sz="2800" b="1" spc="100"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98492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606037"/>
            <a:ext cx="7978032" cy="914400"/>
          </a:xfrm>
        </p:spPr>
        <p:txBody>
          <a:bodyPr/>
          <a:lstStyle/>
          <a:p>
            <a:r>
              <a:rPr lang="zh-CN" altLang="en-US" dirty="0"/>
              <a:t>谢谢观看</a:t>
            </a:r>
          </a:p>
        </p:txBody>
      </p:sp>
      <p:cxnSp>
        <p:nvCxnSpPr>
          <p:cNvPr id="23" name="直接连接符 2">
            <a:extLst>
              <a:ext uri="{FF2B5EF4-FFF2-40B4-BE49-F238E27FC236}">
                <a16:creationId xmlns:a16="http://schemas.microsoft.com/office/drawing/2014/main" id="{3895250C-B58B-A249-847C-74ECDF1A3148}"/>
              </a:ext>
            </a:extLst>
          </p:cNvPr>
          <p:cNvCxnSpPr/>
          <p:nvPr/>
        </p:nvCxnSpPr>
        <p:spPr>
          <a:xfrm>
            <a:off x="10599536" y="4343403"/>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9611B97-2422-4962-B9B8-E0F32E6DF23E}"/>
              </a:ext>
            </a:extLst>
          </p:cNvPr>
          <p:cNvSpPr/>
          <p:nvPr/>
        </p:nvSpPr>
        <p:spPr>
          <a:xfrm>
            <a:off x="8267261" y="5206822"/>
            <a:ext cx="2158390" cy="453457"/>
          </a:xfrm>
          <a:prstGeom prst="rect">
            <a:avLst/>
          </a:prstGeom>
        </p:spPr>
        <p:txBody>
          <a:bodyPr wrap="square" lIns="0" rIns="0">
            <a:spAutoFit/>
          </a:bodyPr>
          <a:lstStyle/>
          <a:p>
            <a:pPr algn="dist">
              <a:lnSpc>
                <a:spcPct val="130000"/>
              </a:lnSpc>
            </a:pPr>
            <a:r>
              <a:rPr lang="en-US" altLang="zh-CN" sz="2000" dirty="0">
                <a:solidFill>
                  <a:schemeClr val="accent1"/>
                </a:solidFill>
                <a:cs typeface="+mn-ea"/>
                <a:sym typeface="+mn-lt"/>
              </a:rPr>
              <a:t>2021</a:t>
            </a:r>
            <a:r>
              <a:rPr lang="zh-CN" altLang="en-US" sz="2000" dirty="0">
                <a:solidFill>
                  <a:schemeClr val="accent1"/>
                </a:solidFill>
                <a:cs typeface="+mn-ea"/>
                <a:sym typeface="+mn-lt"/>
              </a:rPr>
              <a:t>年</a:t>
            </a:r>
            <a:r>
              <a:rPr lang="en-US" altLang="zh-CN" sz="2000" dirty="0">
                <a:solidFill>
                  <a:schemeClr val="accent1"/>
                </a:solidFill>
                <a:cs typeface="+mn-ea"/>
                <a:sym typeface="+mn-lt"/>
              </a:rPr>
              <a:t>06</a:t>
            </a:r>
            <a:r>
              <a:rPr lang="zh-CN" altLang="en-US" sz="2000" dirty="0">
                <a:solidFill>
                  <a:schemeClr val="accent1"/>
                </a:solidFill>
                <a:cs typeface="+mn-ea"/>
                <a:sym typeface="+mn-lt"/>
              </a:rPr>
              <a:t>月</a:t>
            </a:r>
            <a:r>
              <a:rPr lang="en-US" altLang="zh-CN" sz="2000" dirty="0">
                <a:solidFill>
                  <a:schemeClr val="accent1"/>
                </a:solidFill>
                <a:cs typeface="+mn-ea"/>
                <a:sym typeface="+mn-lt"/>
              </a:rPr>
              <a:t>17</a:t>
            </a:r>
            <a:r>
              <a:rPr lang="zh-CN" altLang="en-US" sz="2000" dirty="0">
                <a:solidFill>
                  <a:schemeClr val="accent1"/>
                </a:solidFill>
                <a:cs typeface="+mn-ea"/>
                <a:sym typeface="+mn-lt"/>
              </a:rPr>
              <a:t>日</a:t>
            </a:r>
          </a:p>
        </p:txBody>
      </p:sp>
      <p:sp>
        <p:nvSpPr>
          <p:cNvPr id="25" name="矩形 24">
            <a:extLst>
              <a:ext uri="{FF2B5EF4-FFF2-40B4-BE49-F238E27FC236}">
                <a16:creationId xmlns:a16="http://schemas.microsoft.com/office/drawing/2014/main" id="{B42D45B4-9E39-488B-B152-D724B2FE55F7}"/>
              </a:ext>
            </a:extLst>
          </p:cNvPr>
          <p:cNvSpPr/>
          <p:nvPr/>
        </p:nvSpPr>
        <p:spPr>
          <a:xfrm>
            <a:off x="9127162" y="4424783"/>
            <a:ext cx="1298489" cy="597921"/>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成新宇</a:t>
            </a:r>
            <a:endParaRPr lang="en-US" altLang="zh-CN" sz="2800" dirty="0">
              <a:solidFill>
                <a:schemeClr val="accent1"/>
              </a:solidFill>
              <a:cs typeface="+mn-ea"/>
              <a:sym typeface="+mn-lt"/>
            </a:endParaRPr>
          </a:p>
        </p:txBody>
      </p:sp>
    </p:spTree>
    <p:extLst>
      <p:ext uri="{BB962C8B-B14F-4D97-AF65-F5344CB8AC3E}">
        <p14:creationId xmlns:p14="http://schemas.microsoft.com/office/powerpoint/2010/main" val="215495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a:xfrm>
            <a:off x="1091255" y="237834"/>
            <a:ext cx="8168208" cy="790865"/>
          </a:xfrm>
        </p:spPr>
        <p:txBody>
          <a:bodyPr/>
          <a:lstStyle/>
          <a:p>
            <a:pPr fontAlgn="base">
              <a:spcAft>
                <a:spcPct val="0"/>
              </a:spcAft>
            </a:pPr>
            <a:r>
              <a:rPr lang="zh-CN" altLang="en-US" dirty="0">
                <a:latin typeface="+mn-lt"/>
                <a:ea typeface="+mn-ea"/>
                <a:cs typeface="+mn-ea"/>
              </a:rPr>
              <a:t>大规模数据的产生</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4</a:t>
            </a:fld>
            <a:endParaRPr lang="zh-CN" altLang="en-US">
              <a:cs typeface="+mn-ea"/>
              <a:sym typeface="+mn-lt"/>
            </a:endParaRPr>
          </a:p>
        </p:txBody>
      </p:sp>
      <p:pic>
        <p:nvPicPr>
          <p:cNvPr id="8" name="图片 7">
            <a:extLst>
              <a:ext uri="{FF2B5EF4-FFF2-40B4-BE49-F238E27FC236}">
                <a16:creationId xmlns:a16="http://schemas.microsoft.com/office/drawing/2014/main" id="{7C6402F9-EFF5-4F28-8B4B-4E2AA77AF609}"/>
              </a:ext>
            </a:extLst>
          </p:cNvPr>
          <p:cNvPicPr>
            <a:picLocks noChangeAspect="1"/>
          </p:cNvPicPr>
          <p:nvPr/>
        </p:nvPicPr>
        <p:blipFill>
          <a:blip r:embed="rId2"/>
          <a:stretch>
            <a:fillRect/>
          </a:stretch>
        </p:blipFill>
        <p:spPr>
          <a:xfrm>
            <a:off x="8449736" y="1286738"/>
            <a:ext cx="2950040" cy="1875764"/>
          </a:xfrm>
          <a:prstGeom prst="rect">
            <a:avLst/>
          </a:prstGeom>
        </p:spPr>
      </p:pic>
      <p:sp>
        <p:nvSpPr>
          <p:cNvPr id="9" name="文本框 8">
            <a:extLst>
              <a:ext uri="{FF2B5EF4-FFF2-40B4-BE49-F238E27FC236}">
                <a16:creationId xmlns:a16="http://schemas.microsoft.com/office/drawing/2014/main" id="{A286B360-E180-437D-9887-6242AE1D35A3}"/>
              </a:ext>
            </a:extLst>
          </p:cNvPr>
          <p:cNvSpPr txBox="1"/>
          <p:nvPr/>
        </p:nvSpPr>
        <p:spPr>
          <a:xfrm>
            <a:off x="2301113" y="2604586"/>
            <a:ext cx="184731" cy="338554"/>
          </a:xfrm>
          <a:prstGeom prst="rect">
            <a:avLst/>
          </a:prstGeom>
          <a:noFill/>
          <a:ln>
            <a:noFill/>
          </a:ln>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8C8BC9F-EC30-4216-93B5-4A216A021F52}"/>
              </a:ext>
            </a:extLst>
          </p:cNvPr>
          <p:cNvPicPr>
            <a:picLocks noChangeAspect="1"/>
          </p:cNvPicPr>
          <p:nvPr/>
        </p:nvPicPr>
        <p:blipFill>
          <a:blip r:embed="rId3"/>
          <a:stretch>
            <a:fillRect/>
          </a:stretch>
        </p:blipFill>
        <p:spPr>
          <a:xfrm>
            <a:off x="4435493" y="1247485"/>
            <a:ext cx="3036399" cy="1969850"/>
          </a:xfrm>
          <a:prstGeom prst="rect">
            <a:avLst/>
          </a:prstGeom>
        </p:spPr>
      </p:pic>
      <p:pic>
        <p:nvPicPr>
          <p:cNvPr id="11" name="图片 10">
            <a:extLst>
              <a:ext uri="{FF2B5EF4-FFF2-40B4-BE49-F238E27FC236}">
                <a16:creationId xmlns:a16="http://schemas.microsoft.com/office/drawing/2014/main" id="{F0FA5D92-34A3-4266-AD72-97AF0354E97A}"/>
              </a:ext>
            </a:extLst>
          </p:cNvPr>
          <p:cNvPicPr>
            <a:picLocks noChangeAspect="1"/>
          </p:cNvPicPr>
          <p:nvPr/>
        </p:nvPicPr>
        <p:blipFill>
          <a:blip r:embed="rId4"/>
          <a:stretch>
            <a:fillRect/>
          </a:stretch>
        </p:blipFill>
        <p:spPr>
          <a:xfrm>
            <a:off x="5254381" y="4104320"/>
            <a:ext cx="1480336" cy="1786613"/>
          </a:xfrm>
          <a:prstGeom prst="rect">
            <a:avLst/>
          </a:prstGeom>
        </p:spPr>
      </p:pic>
      <p:pic>
        <p:nvPicPr>
          <p:cNvPr id="12" name="图片 11">
            <a:extLst>
              <a:ext uri="{FF2B5EF4-FFF2-40B4-BE49-F238E27FC236}">
                <a16:creationId xmlns:a16="http://schemas.microsoft.com/office/drawing/2014/main" id="{1EDC426D-617F-492D-ABE8-56A43F01A046}"/>
              </a:ext>
            </a:extLst>
          </p:cNvPr>
          <p:cNvPicPr>
            <a:picLocks noChangeAspect="1"/>
          </p:cNvPicPr>
          <p:nvPr/>
        </p:nvPicPr>
        <p:blipFill>
          <a:blip r:embed="rId5"/>
          <a:stretch>
            <a:fillRect/>
          </a:stretch>
        </p:blipFill>
        <p:spPr>
          <a:xfrm>
            <a:off x="1582406" y="4077144"/>
            <a:ext cx="1066318" cy="1813789"/>
          </a:xfrm>
          <a:prstGeom prst="rect">
            <a:avLst/>
          </a:prstGeom>
        </p:spPr>
      </p:pic>
      <p:sp>
        <p:nvSpPr>
          <p:cNvPr id="13" name="箭头: 下 12">
            <a:extLst>
              <a:ext uri="{FF2B5EF4-FFF2-40B4-BE49-F238E27FC236}">
                <a16:creationId xmlns:a16="http://schemas.microsoft.com/office/drawing/2014/main" id="{6F4E6026-782C-43E7-B93F-68FD1DC38590}"/>
              </a:ext>
            </a:extLst>
          </p:cNvPr>
          <p:cNvSpPr/>
          <p:nvPr/>
        </p:nvSpPr>
        <p:spPr>
          <a:xfrm>
            <a:off x="1944630" y="3375439"/>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07CB1102-4816-4FA6-A5A3-EE8C7D4C97A1}"/>
              </a:ext>
            </a:extLst>
          </p:cNvPr>
          <p:cNvSpPr/>
          <p:nvPr/>
        </p:nvSpPr>
        <p:spPr>
          <a:xfrm>
            <a:off x="9668488" y="3375439"/>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7CD4366E-BED2-4910-BE58-1A06DC05732F}"/>
              </a:ext>
            </a:extLst>
          </p:cNvPr>
          <p:cNvSpPr/>
          <p:nvPr/>
        </p:nvSpPr>
        <p:spPr>
          <a:xfrm>
            <a:off x="5822581" y="3375439"/>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6" descr="“camera deep learning”的图片搜索结果">
            <a:extLst>
              <a:ext uri="{FF2B5EF4-FFF2-40B4-BE49-F238E27FC236}">
                <a16:creationId xmlns:a16="http://schemas.microsoft.com/office/drawing/2014/main" id="{25FED46A-6F7A-4544-B6B4-2808B97A3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178" y="4046823"/>
            <a:ext cx="2629156" cy="172213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AA97DB8-99F5-46AC-957D-49E69E99634B}"/>
              </a:ext>
            </a:extLst>
          </p:cNvPr>
          <p:cNvSpPr txBox="1"/>
          <p:nvPr/>
        </p:nvSpPr>
        <p:spPr>
          <a:xfrm>
            <a:off x="1582406" y="5948430"/>
            <a:ext cx="1066318" cy="338554"/>
          </a:xfrm>
          <a:prstGeom prst="rect">
            <a:avLst/>
          </a:prstGeom>
          <a:noFill/>
        </p:spPr>
        <p:txBody>
          <a:bodyPr wrap="none" rtlCol="0">
            <a:spAutoFit/>
          </a:bodyPr>
          <a:lstStyle/>
          <a:p>
            <a:r>
              <a:rPr lang="zh-CN" altLang="en-US" sz="1600" dirty="0">
                <a:solidFill>
                  <a:srgbClr val="505122"/>
                </a:solidFill>
                <a:latin typeface="微软雅黑" panose="020B0503020204020204" pitchFamily="34" charset="-122"/>
                <a:ea typeface="微软雅黑" panose="020B0503020204020204" pitchFamily="34" charset="-122"/>
              </a:rPr>
              <a:t>智能手机 </a:t>
            </a:r>
          </a:p>
        </p:txBody>
      </p:sp>
      <p:sp>
        <p:nvSpPr>
          <p:cNvPr id="18" name="文本框 17">
            <a:extLst>
              <a:ext uri="{FF2B5EF4-FFF2-40B4-BE49-F238E27FC236}">
                <a16:creationId xmlns:a16="http://schemas.microsoft.com/office/drawing/2014/main" id="{9B2303F1-7F3B-46C6-B680-125238BACD1C}"/>
              </a:ext>
            </a:extLst>
          </p:cNvPr>
          <p:cNvSpPr txBox="1"/>
          <p:nvPr/>
        </p:nvSpPr>
        <p:spPr>
          <a:xfrm>
            <a:off x="5490814" y="5948430"/>
            <a:ext cx="1005403" cy="338554"/>
          </a:xfrm>
          <a:prstGeom prst="rect">
            <a:avLst/>
          </a:prstGeom>
          <a:noFill/>
        </p:spPr>
        <p:txBody>
          <a:bodyPr wrap="none" rtlCol="0">
            <a:spAutoFit/>
          </a:bodyPr>
          <a:lstStyle/>
          <a:p>
            <a:r>
              <a:rPr lang="zh-CN" altLang="en-US" sz="1600" dirty="0">
                <a:solidFill>
                  <a:srgbClr val="505122"/>
                </a:solidFill>
                <a:latin typeface="微软雅黑" panose="020B0503020204020204" pitchFamily="34" charset="-122"/>
                <a:ea typeface="微软雅黑" panose="020B0503020204020204" pitchFamily="34" charset="-122"/>
              </a:rPr>
              <a:t>智能音箱</a:t>
            </a:r>
          </a:p>
        </p:txBody>
      </p:sp>
      <p:sp>
        <p:nvSpPr>
          <p:cNvPr id="19" name="文本框 18">
            <a:extLst>
              <a:ext uri="{FF2B5EF4-FFF2-40B4-BE49-F238E27FC236}">
                <a16:creationId xmlns:a16="http://schemas.microsoft.com/office/drawing/2014/main" id="{56E9DDB3-4987-4960-93A9-1424B7798D82}"/>
              </a:ext>
            </a:extLst>
          </p:cNvPr>
          <p:cNvSpPr txBox="1"/>
          <p:nvPr/>
        </p:nvSpPr>
        <p:spPr>
          <a:xfrm>
            <a:off x="9405064" y="5948430"/>
            <a:ext cx="1210588" cy="338554"/>
          </a:xfrm>
          <a:prstGeom prst="rect">
            <a:avLst/>
          </a:prstGeom>
          <a:noFill/>
        </p:spPr>
        <p:txBody>
          <a:bodyPr wrap="none" rtlCol="0">
            <a:spAutoFit/>
          </a:bodyPr>
          <a:lstStyle/>
          <a:p>
            <a:r>
              <a:rPr lang="zh-CN" altLang="en-US" sz="1600" dirty="0">
                <a:solidFill>
                  <a:srgbClr val="505122"/>
                </a:solidFill>
                <a:latin typeface="微软雅黑" panose="020B0503020204020204" pitchFamily="34" charset="-122"/>
                <a:ea typeface="微软雅黑" panose="020B0503020204020204" pitchFamily="34" charset="-122"/>
              </a:rPr>
              <a:t>智能摄像头</a:t>
            </a:r>
          </a:p>
        </p:txBody>
      </p:sp>
      <p:pic>
        <p:nvPicPr>
          <p:cNvPr id="20" name="图片 19">
            <a:extLst>
              <a:ext uri="{FF2B5EF4-FFF2-40B4-BE49-F238E27FC236}">
                <a16:creationId xmlns:a16="http://schemas.microsoft.com/office/drawing/2014/main" id="{A842F0DE-5ADF-4BC6-949C-6601B66C636C}"/>
              </a:ext>
            </a:extLst>
          </p:cNvPr>
          <p:cNvPicPr>
            <a:picLocks noChangeAspect="1"/>
          </p:cNvPicPr>
          <p:nvPr/>
        </p:nvPicPr>
        <p:blipFill>
          <a:blip r:embed="rId7"/>
          <a:stretch>
            <a:fillRect/>
          </a:stretch>
        </p:blipFill>
        <p:spPr>
          <a:xfrm>
            <a:off x="732512" y="1131888"/>
            <a:ext cx="2767044" cy="2192632"/>
          </a:xfrm>
          <a:prstGeom prst="rect">
            <a:avLst/>
          </a:prstGeom>
        </p:spPr>
      </p:pic>
    </p:spTree>
    <p:extLst>
      <p:ext uri="{BB962C8B-B14F-4D97-AF65-F5344CB8AC3E}">
        <p14:creationId xmlns:p14="http://schemas.microsoft.com/office/powerpoint/2010/main" val="149601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DEF2F8-18CA-4288-9B10-C421BEDADF65}"/>
              </a:ext>
            </a:extLst>
          </p:cNvPr>
          <p:cNvSpPr>
            <a:spLocks noGrp="1"/>
          </p:cNvSpPr>
          <p:nvPr>
            <p:ph type="sldNum" sz="quarter" idx="12"/>
          </p:nvPr>
        </p:nvSpPr>
        <p:spPr/>
        <p:txBody>
          <a:bodyPr/>
          <a:lstStyle/>
          <a:p>
            <a:fld id="{2515AB8F-1C56-49E9-90C8-78D22B0C1B97}" type="slidenum">
              <a:rPr lang="zh-CN" altLang="en-US" smtClean="0"/>
              <a:pPr/>
              <a:t>5</a:t>
            </a:fld>
            <a:endParaRPr lang="zh-CN" altLang="en-US" dirty="0"/>
          </a:p>
        </p:txBody>
      </p:sp>
      <p:sp>
        <p:nvSpPr>
          <p:cNvPr id="3" name="标题 2">
            <a:extLst>
              <a:ext uri="{FF2B5EF4-FFF2-40B4-BE49-F238E27FC236}">
                <a16:creationId xmlns:a16="http://schemas.microsoft.com/office/drawing/2014/main" id="{EAADA344-F622-457D-AFD1-B00CF26B11A9}"/>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a:t>
            </a:r>
          </a:p>
        </p:txBody>
      </p:sp>
      <p:pic>
        <p:nvPicPr>
          <p:cNvPr id="24" name="图片 23">
            <a:extLst>
              <a:ext uri="{FF2B5EF4-FFF2-40B4-BE49-F238E27FC236}">
                <a16:creationId xmlns:a16="http://schemas.microsoft.com/office/drawing/2014/main" id="{94FE10B7-2BB8-4B65-8FCA-42EADEEE3067}"/>
              </a:ext>
            </a:extLst>
          </p:cNvPr>
          <p:cNvPicPr>
            <a:picLocks noChangeAspect="1"/>
          </p:cNvPicPr>
          <p:nvPr/>
        </p:nvPicPr>
        <p:blipFill>
          <a:blip r:embed="rId2"/>
          <a:stretch>
            <a:fillRect/>
          </a:stretch>
        </p:blipFill>
        <p:spPr>
          <a:xfrm>
            <a:off x="4797942" y="1444976"/>
            <a:ext cx="786091" cy="1337127"/>
          </a:xfrm>
          <a:prstGeom prst="rect">
            <a:avLst/>
          </a:prstGeom>
        </p:spPr>
      </p:pic>
      <p:pic>
        <p:nvPicPr>
          <p:cNvPr id="25" name="图片 24">
            <a:extLst>
              <a:ext uri="{FF2B5EF4-FFF2-40B4-BE49-F238E27FC236}">
                <a16:creationId xmlns:a16="http://schemas.microsoft.com/office/drawing/2014/main" id="{2E9526D3-A89C-4EEE-8091-2938CAF41DAA}"/>
              </a:ext>
            </a:extLst>
          </p:cNvPr>
          <p:cNvPicPr>
            <a:picLocks noChangeAspect="1"/>
          </p:cNvPicPr>
          <p:nvPr/>
        </p:nvPicPr>
        <p:blipFill>
          <a:blip r:embed="rId3"/>
          <a:stretch>
            <a:fillRect/>
          </a:stretch>
        </p:blipFill>
        <p:spPr>
          <a:xfrm>
            <a:off x="4067584" y="4468894"/>
            <a:ext cx="905848" cy="1093267"/>
          </a:xfrm>
          <a:prstGeom prst="rect">
            <a:avLst/>
          </a:prstGeom>
        </p:spPr>
      </p:pic>
      <p:pic>
        <p:nvPicPr>
          <p:cNvPr id="26" name="Picture 6" descr="“camera deep learning”的图片搜索结果">
            <a:extLst>
              <a:ext uri="{FF2B5EF4-FFF2-40B4-BE49-F238E27FC236}">
                <a16:creationId xmlns:a16="http://schemas.microsoft.com/office/drawing/2014/main" id="{ADD94D04-E7F5-42D6-94F7-25D3DA978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392" y="4785977"/>
            <a:ext cx="1435153" cy="940045"/>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8F07B4BC-037E-42F6-A50F-7250160B2366}"/>
              </a:ext>
            </a:extLst>
          </p:cNvPr>
          <p:cNvPicPr>
            <a:picLocks noChangeAspect="1"/>
          </p:cNvPicPr>
          <p:nvPr/>
        </p:nvPicPr>
        <p:blipFill rotWithShape="1">
          <a:blip r:embed="rId5"/>
          <a:srcRect l="24554" t="19908" r="24702" b="20253"/>
          <a:stretch/>
        </p:blipFill>
        <p:spPr>
          <a:xfrm>
            <a:off x="826178" y="3764100"/>
            <a:ext cx="442321" cy="521608"/>
          </a:xfrm>
          <a:prstGeom prst="rect">
            <a:avLst/>
          </a:prstGeom>
        </p:spPr>
      </p:pic>
      <p:pic>
        <p:nvPicPr>
          <p:cNvPr id="28" name="图片 27">
            <a:extLst>
              <a:ext uri="{FF2B5EF4-FFF2-40B4-BE49-F238E27FC236}">
                <a16:creationId xmlns:a16="http://schemas.microsoft.com/office/drawing/2014/main" id="{3AEE8265-F184-4398-A557-7F80E3B67C9F}"/>
              </a:ext>
            </a:extLst>
          </p:cNvPr>
          <p:cNvPicPr>
            <a:picLocks noChangeAspect="1"/>
          </p:cNvPicPr>
          <p:nvPr/>
        </p:nvPicPr>
        <p:blipFill rotWithShape="1">
          <a:blip r:embed="rId5"/>
          <a:srcRect l="24554" t="19908" r="24702" b="20253"/>
          <a:stretch/>
        </p:blipFill>
        <p:spPr>
          <a:xfrm>
            <a:off x="3792558" y="1764151"/>
            <a:ext cx="425032" cy="463498"/>
          </a:xfrm>
          <a:prstGeom prst="rect">
            <a:avLst/>
          </a:prstGeom>
        </p:spPr>
      </p:pic>
      <p:pic>
        <p:nvPicPr>
          <p:cNvPr id="29" name="图片 28">
            <a:extLst>
              <a:ext uri="{FF2B5EF4-FFF2-40B4-BE49-F238E27FC236}">
                <a16:creationId xmlns:a16="http://schemas.microsoft.com/office/drawing/2014/main" id="{F4C01B2E-1CA8-4405-A9C3-8D40B4310734}"/>
              </a:ext>
            </a:extLst>
          </p:cNvPr>
          <p:cNvPicPr>
            <a:picLocks noChangeAspect="1"/>
          </p:cNvPicPr>
          <p:nvPr/>
        </p:nvPicPr>
        <p:blipFill rotWithShape="1">
          <a:blip r:embed="rId5"/>
          <a:srcRect l="24554" t="19908" r="24702" b="20253"/>
          <a:stretch/>
        </p:blipFill>
        <p:spPr>
          <a:xfrm>
            <a:off x="2808220" y="3841795"/>
            <a:ext cx="428362" cy="505148"/>
          </a:xfrm>
          <a:prstGeom prst="rect">
            <a:avLst/>
          </a:prstGeom>
        </p:spPr>
      </p:pic>
      <p:sp>
        <p:nvSpPr>
          <p:cNvPr id="30" name="文本框 29">
            <a:extLst>
              <a:ext uri="{FF2B5EF4-FFF2-40B4-BE49-F238E27FC236}">
                <a16:creationId xmlns:a16="http://schemas.microsoft.com/office/drawing/2014/main" id="{EB2A64E8-F35C-421A-B65B-38B6CCAA9275}"/>
              </a:ext>
            </a:extLst>
          </p:cNvPr>
          <p:cNvSpPr txBox="1"/>
          <p:nvPr/>
        </p:nvSpPr>
        <p:spPr>
          <a:xfrm>
            <a:off x="6603987" y="1857161"/>
            <a:ext cx="4887219" cy="830997"/>
          </a:xfrm>
          <a:prstGeom prst="rect">
            <a:avLst/>
          </a:prstGeom>
          <a:noFill/>
        </p:spPr>
        <p:txBody>
          <a:bodyPr wrap="squar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Ⅰ</a:t>
            </a:r>
            <a:r>
              <a:rPr lang="zh-CN" altLang="en-US" sz="2400" b="1" dirty="0">
                <a:solidFill>
                  <a:srgbClr val="4472C4"/>
                </a:solidFill>
                <a:latin typeface="黑体" panose="02010609060101010101" pitchFamily="49" charset="-122"/>
                <a:ea typeface="黑体" panose="02010609060101010101" pitchFamily="49" charset="-122"/>
              </a:rPr>
              <a:t>收集数据</a:t>
            </a:r>
            <a:r>
              <a:rPr lang="zh-CN" altLang="en-US" sz="2400" spc="100" dirty="0">
                <a:blipFill>
                  <a:blip r:embed="rId6"/>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en-US" altLang="zh-CN" sz="2400" b="1" dirty="0">
              <a:solidFill>
                <a:srgbClr val="4472C4"/>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在终端上利用传感器收集用户数据</a:t>
            </a:r>
            <a:endParaRPr lang="en-US" altLang="zh-CN" sz="2400" dirty="0">
              <a:solidFill>
                <a:prstClr val="black"/>
              </a:solidFill>
              <a:latin typeface="黑体" panose="02010609060101010101" pitchFamily="49" charset="-122"/>
              <a:ea typeface="黑体" panose="02010609060101010101" pitchFamily="49" charset="-122"/>
            </a:endParaRPr>
          </a:p>
        </p:txBody>
      </p:sp>
      <p:sp>
        <p:nvSpPr>
          <p:cNvPr id="31" name="箭头: 虚尾 30">
            <a:extLst>
              <a:ext uri="{FF2B5EF4-FFF2-40B4-BE49-F238E27FC236}">
                <a16:creationId xmlns:a16="http://schemas.microsoft.com/office/drawing/2014/main" id="{F87F51DC-9E07-4173-97D4-E6F73FFB15A9}"/>
              </a:ext>
            </a:extLst>
          </p:cNvPr>
          <p:cNvSpPr/>
          <p:nvPr/>
        </p:nvSpPr>
        <p:spPr>
          <a:xfrm rot="17133521">
            <a:off x="797655" y="3842174"/>
            <a:ext cx="144952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箭头: 虚尾 31">
            <a:extLst>
              <a:ext uri="{FF2B5EF4-FFF2-40B4-BE49-F238E27FC236}">
                <a16:creationId xmlns:a16="http://schemas.microsoft.com/office/drawing/2014/main" id="{3DED67C9-F3A0-4499-88BB-9C35985A4FAB}"/>
              </a:ext>
            </a:extLst>
          </p:cNvPr>
          <p:cNvSpPr/>
          <p:nvPr/>
        </p:nvSpPr>
        <p:spPr>
          <a:xfrm rot="9984508">
            <a:off x="3256382" y="2271117"/>
            <a:ext cx="137058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箭头: 虚尾 32">
            <a:extLst>
              <a:ext uri="{FF2B5EF4-FFF2-40B4-BE49-F238E27FC236}">
                <a16:creationId xmlns:a16="http://schemas.microsoft.com/office/drawing/2014/main" id="{BC2C78F6-C3D8-4165-8D3E-2CFD88CAF278}"/>
              </a:ext>
            </a:extLst>
          </p:cNvPr>
          <p:cNvSpPr/>
          <p:nvPr/>
        </p:nvSpPr>
        <p:spPr>
          <a:xfrm rot="13971781">
            <a:off x="2516300" y="3590331"/>
            <a:ext cx="1781692"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4" name="直接连接符 33">
            <a:extLst>
              <a:ext uri="{FF2B5EF4-FFF2-40B4-BE49-F238E27FC236}">
                <a16:creationId xmlns:a16="http://schemas.microsoft.com/office/drawing/2014/main" id="{317F77D7-DEF0-44AA-94CD-B0A8F910A2B1}"/>
              </a:ext>
            </a:extLst>
          </p:cNvPr>
          <p:cNvCxnSpPr>
            <a:cxnSpLocks/>
          </p:cNvCxnSpPr>
          <p:nvPr/>
        </p:nvCxnSpPr>
        <p:spPr>
          <a:xfrm flipH="1">
            <a:off x="6132710" y="1465716"/>
            <a:ext cx="1" cy="4260306"/>
          </a:xfrm>
          <a:prstGeom prst="line">
            <a:avLst/>
          </a:prstGeom>
          <a:noFill/>
          <a:ln w="28575" cap="flat" cmpd="sng" algn="ctr">
            <a:solidFill>
              <a:srgbClr val="E7E6E6">
                <a:lumMod val="90000"/>
              </a:srgbClr>
            </a:solidFill>
            <a:prstDash val="dash"/>
            <a:miter lim="800000"/>
          </a:ln>
          <a:effectLst/>
        </p:spPr>
      </p:cxnSp>
      <p:sp>
        <p:nvSpPr>
          <p:cNvPr id="35" name="AutoShape 2" descr="“alibaba”的图片搜索结果">
            <a:extLst>
              <a:ext uri="{FF2B5EF4-FFF2-40B4-BE49-F238E27FC236}">
                <a16:creationId xmlns:a16="http://schemas.microsoft.com/office/drawing/2014/main" id="{248E2EC2-3E0C-42A3-8333-3C7D3E72C291}"/>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6" name="AutoShape 4" descr="“腾讯logo”的图片搜索结果">
            <a:extLst>
              <a:ext uri="{FF2B5EF4-FFF2-40B4-BE49-F238E27FC236}">
                <a16:creationId xmlns:a16="http://schemas.microsoft.com/office/drawing/2014/main" id="{8A4F3BC1-2A82-4D50-9797-B2F79CC601D7}"/>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7" name="文本框 36">
            <a:extLst>
              <a:ext uri="{FF2B5EF4-FFF2-40B4-BE49-F238E27FC236}">
                <a16:creationId xmlns:a16="http://schemas.microsoft.com/office/drawing/2014/main" id="{4373A453-E668-4098-A20B-3D254AF9BF10}"/>
              </a:ext>
            </a:extLst>
          </p:cNvPr>
          <p:cNvSpPr txBox="1"/>
          <p:nvPr/>
        </p:nvSpPr>
        <p:spPr>
          <a:xfrm>
            <a:off x="1335972" y="1465716"/>
            <a:ext cx="1712627"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rPr>
              <a:t>云训练中心</a:t>
            </a:r>
          </a:p>
        </p:txBody>
      </p:sp>
      <p:grpSp>
        <p:nvGrpSpPr>
          <p:cNvPr id="38" name="组合 37">
            <a:extLst>
              <a:ext uri="{FF2B5EF4-FFF2-40B4-BE49-F238E27FC236}">
                <a16:creationId xmlns:a16="http://schemas.microsoft.com/office/drawing/2014/main" id="{59F56BA9-8691-48E3-AD91-7CB2D113C32E}"/>
              </a:ext>
            </a:extLst>
          </p:cNvPr>
          <p:cNvGrpSpPr/>
          <p:nvPr/>
        </p:nvGrpSpPr>
        <p:grpSpPr>
          <a:xfrm>
            <a:off x="794290" y="1919504"/>
            <a:ext cx="2321361" cy="1280077"/>
            <a:chOff x="3846490" y="161800"/>
            <a:chExt cx="2441359" cy="1260630"/>
          </a:xfrm>
        </p:grpSpPr>
        <p:pic>
          <p:nvPicPr>
            <p:cNvPr id="39" name="图片 38">
              <a:extLst>
                <a:ext uri="{FF2B5EF4-FFF2-40B4-BE49-F238E27FC236}">
                  <a16:creationId xmlns:a16="http://schemas.microsoft.com/office/drawing/2014/main" id="{F679E21B-50CD-4650-9BAC-2D982FB712E9}"/>
                </a:ext>
              </a:extLst>
            </p:cNvPr>
            <p:cNvPicPr>
              <a:picLocks noChangeAspect="1"/>
            </p:cNvPicPr>
            <p:nvPr/>
          </p:nvPicPr>
          <p:blipFill>
            <a:blip r:embed="rId7"/>
            <a:stretch>
              <a:fillRect/>
            </a:stretch>
          </p:blipFill>
          <p:spPr>
            <a:xfrm>
              <a:off x="4577435" y="404249"/>
              <a:ext cx="457681" cy="775731"/>
            </a:xfrm>
            <a:prstGeom prst="rect">
              <a:avLst/>
            </a:prstGeom>
          </p:spPr>
        </p:pic>
        <p:sp>
          <p:nvSpPr>
            <p:cNvPr id="40" name="云形 39">
              <a:extLst>
                <a:ext uri="{FF2B5EF4-FFF2-40B4-BE49-F238E27FC236}">
                  <a16:creationId xmlns:a16="http://schemas.microsoft.com/office/drawing/2014/main" id="{30F1CC67-8E83-449C-BD8C-4C5012EDD5E3}"/>
                </a:ext>
              </a:extLst>
            </p:cNvPr>
            <p:cNvSpPr/>
            <p:nvPr/>
          </p:nvSpPr>
          <p:spPr>
            <a:xfrm>
              <a:off x="3846490" y="161800"/>
              <a:ext cx="2441359" cy="1260630"/>
            </a:xfrm>
            <a:prstGeom prst="cloud">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41" name="图片 40">
              <a:extLst>
                <a:ext uri="{FF2B5EF4-FFF2-40B4-BE49-F238E27FC236}">
                  <a16:creationId xmlns:a16="http://schemas.microsoft.com/office/drawing/2014/main" id="{006C3BEC-3982-4E3D-9B5A-950447ACB29F}"/>
                </a:ext>
              </a:extLst>
            </p:cNvPr>
            <p:cNvPicPr>
              <a:picLocks noChangeAspect="1"/>
            </p:cNvPicPr>
            <p:nvPr/>
          </p:nvPicPr>
          <p:blipFill>
            <a:blip r:embed="rId7"/>
            <a:stretch>
              <a:fillRect/>
            </a:stretch>
          </p:blipFill>
          <p:spPr>
            <a:xfrm>
              <a:off x="5096758" y="404249"/>
              <a:ext cx="457681" cy="775731"/>
            </a:xfrm>
            <a:prstGeom prst="rect">
              <a:avLst/>
            </a:prstGeom>
          </p:spPr>
        </p:pic>
      </p:grpSp>
      <p:sp>
        <p:nvSpPr>
          <p:cNvPr id="42" name="文本框 41">
            <a:extLst>
              <a:ext uri="{FF2B5EF4-FFF2-40B4-BE49-F238E27FC236}">
                <a16:creationId xmlns:a16="http://schemas.microsoft.com/office/drawing/2014/main" id="{B07002F1-FF4C-4562-8811-9D31C2A3B69D}"/>
              </a:ext>
            </a:extLst>
          </p:cNvPr>
          <p:cNvSpPr txBox="1"/>
          <p:nvPr/>
        </p:nvSpPr>
        <p:spPr>
          <a:xfrm>
            <a:off x="6607422" y="3020914"/>
            <a:ext cx="4825360" cy="1107996"/>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Ⅱ</a:t>
            </a:r>
            <a:r>
              <a:rPr lang="zh-CN" altLang="en-US" sz="2400" b="1" dirty="0">
                <a:solidFill>
                  <a:srgbClr val="4472C4"/>
                </a:solidFill>
                <a:latin typeface="黑体" panose="02010609060101010101" pitchFamily="49" charset="-122"/>
                <a:ea typeface="黑体" panose="02010609060101010101" pitchFamily="49" charset="-122"/>
              </a:rPr>
              <a:t>传输数据</a:t>
            </a:r>
            <a:r>
              <a:rPr lang="zh-CN" altLang="en-US" sz="2400" spc="100" dirty="0">
                <a:blipFill>
                  <a:blip r:embed="rId6"/>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6"/>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将终端上收集的数据传输至云中心</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sp>
        <p:nvSpPr>
          <p:cNvPr id="43" name="文本框 42">
            <a:extLst>
              <a:ext uri="{FF2B5EF4-FFF2-40B4-BE49-F238E27FC236}">
                <a16:creationId xmlns:a16="http://schemas.microsoft.com/office/drawing/2014/main" id="{502B8110-50A4-4283-BB32-A5666FDEF172}"/>
              </a:ext>
            </a:extLst>
          </p:cNvPr>
          <p:cNvSpPr txBox="1"/>
          <p:nvPr/>
        </p:nvSpPr>
        <p:spPr>
          <a:xfrm>
            <a:off x="6633451" y="4231979"/>
            <a:ext cx="4801314" cy="1477328"/>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Ⅲ</a:t>
            </a:r>
            <a:r>
              <a:rPr lang="zh-CN" altLang="en-US" sz="2400" b="1" dirty="0">
                <a:solidFill>
                  <a:srgbClr val="4472C4"/>
                </a:solidFill>
                <a:latin typeface="黑体" panose="02010609060101010101" pitchFamily="49" charset="-122"/>
                <a:ea typeface="黑体" panose="02010609060101010101" pitchFamily="49" charset="-122"/>
              </a:rPr>
              <a:t>训练模型</a:t>
            </a:r>
            <a:r>
              <a:rPr lang="zh-CN" altLang="en-US" sz="2400" spc="100" dirty="0">
                <a:blipFill>
                  <a:blip r:embed="rId6"/>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6"/>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云中心对这些数据进行处理，然后</a:t>
            </a:r>
            <a:endParaRPr lang="en-US" altLang="zh-CN" sz="2400" dirty="0">
              <a:solidFill>
                <a:prstClr val="black"/>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利用这些数据训练人工智能模型</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35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1000"/>
                                        <p:tgtEl>
                                          <p:spTgt spid="38"/>
                                        </p:tgtEl>
                                      </p:cBhvr>
                                    </p:animEffect>
                                    <p:anim calcmode="lin" valueType="num">
                                      <p:cBhvr>
                                        <p:cTn id="70" dur="1000" fill="hold"/>
                                        <p:tgtEl>
                                          <p:spTgt spid="38"/>
                                        </p:tgtEl>
                                        <p:attrNameLst>
                                          <p:attrName>ppt_x</p:attrName>
                                        </p:attrNameLst>
                                      </p:cBhvr>
                                      <p:tavLst>
                                        <p:tav tm="0">
                                          <p:val>
                                            <p:strVal val="#ppt_x"/>
                                          </p:val>
                                        </p:tav>
                                        <p:tav tm="100000">
                                          <p:val>
                                            <p:strVal val="#ppt_x"/>
                                          </p:val>
                                        </p:tav>
                                      </p:tavLst>
                                    </p:anim>
                                    <p:anim calcmode="lin" valueType="num">
                                      <p:cBhvr>
                                        <p:cTn id="71" dur="100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anim calcmode="lin" valueType="num">
                                      <p:cBhvr>
                                        <p:cTn id="75" dur="1000" fill="hold"/>
                                        <p:tgtEl>
                                          <p:spTgt spid="37"/>
                                        </p:tgtEl>
                                        <p:attrNameLst>
                                          <p:attrName>ppt_x</p:attrName>
                                        </p:attrNameLst>
                                      </p:cBhvr>
                                      <p:tavLst>
                                        <p:tav tm="0">
                                          <p:val>
                                            <p:strVal val="#ppt_x"/>
                                          </p:val>
                                        </p:tav>
                                        <p:tav tm="100000">
                                          <p:val>
                                            <p:strVal val="#ppt_x"/>
                                          </p:val>
                                        </p:tav>
                                      </p:tavLst>
                                    </p:anim>
                                    <p:anim calcmode="lin" valueType="num">
                                      <p:cBhvr>
                                        <p:cTn id="7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circle(in)">
                                      <p:cBhvr>
                                        <p:cTn id="8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3" grpId="0" animBg="1"/>
      <p:bldP spid="37"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C94887-6B45-44E4-9FFC-CD3F92155EDA}"/>
              </a:ext>
            </a:extLst>
          </p:cNvPr>
          <p:cNvSpPr>
            <a:spLocks noGrp="1"/>
          </p:cNvSpPr>
          <p:nvPr>
            <p:ph type="sldNum" sz="quarter" idx="12"/>
          </p:nvPr>
        </p:nvSpPr>
        <p:spPr/>
        <p:txBody>
          <a:bodyPr/>
          <a:lstStyle/>
          <a:p>
            <a:fld id="{2515AB8F-1C56-49E9-90C8-78D22B0C1B97}" type="slidenum">
              <a:rPr lang="zh-CN" altLang="en-US" smtClean="0"/>
              <a:pPr/>
              <a:t>6</a:t>
            </a:fld>
            <a:endParaRPr lang="zh-CN" altLang="en-US" dirty="0"/>
          </a:p>
        </p:txBody>
      </p:sp>
      <p:sp>
        <p:nvSpPr>
          <p:cNvPr id="3" name="标题 2">
            <a:extLst>
              <a:ext uri="{FF2B5EF4-FFF2-40B4-BE49-F238E27FC236}">
                <a16:creationId xmlns:a16="http://schemas.microsoft.com/office/drawing/2014/main" id="{B9A27A5F-A8E2-4685-ACBE-E1217F987491}"/>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云中心训练模式的不足</a:t>
            </a:r>
          </a:p>
        </p:txBody>
      </p:sp>
      <p:grpSp>
        <p:nvGrpSpPr>
          <p:cNvPr id="4" name="组合 3">
            <a:extLst>
              <a:ext uri="{FF2B5EF4-FFF2-40B4-BE49-F238E27FC236}">
                <a16:creationId xmlns:a16="http://schemas.microsoft.com/office/drawing/2014/main" id="{118A3EDF-DEBD-4712-BD75-419ACECB6036}"/>
              </a:ext>
            </a:extLst>
          </p:cNvPr>
          <p:cNvGrpSpPr/>
          <p:nvPr/>
        </p:nvGrpSpPr>
        <p:grpSpPr>
          <a:xfrm>
            <a:off x="278996" y="1120616"/>
            <a:ext cx="3602323" cy="2275503"/>
            <a:chOff x="5201635" y="1802809"/>
            <a:chExt cx="3016400" cy="2135695"/>
          </a:xfrm>
        </p:grpSpPr>
        <p:sp>
          <p:nvSpPr>
            <p:cNvPr id="5" name="文本框 4">
              <a:extLst>
                <a:ext uri="{FF2B5EF4-FFF2-40B4-BE49-F238E27FC236}">
                  <a16:creationId xmlns:a16="http://schemas.microsoft.com/office/drawing/2014/main" id="{ACDFD421-A792-4378-B1B6-56766EAEBA91}"/>
                </a:ext>
              </a:extLst>
            </p:cNvPr>
            <p:cNvSpPr txBox="1"/>
            <p:nvPr/>
          </p:nvSpPr>
          <p:spPr>
            <a:xfrm>
              <a:off x="5201635" y="1802809"/>
              <a:ext cx="3016400" cy="433300"/>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数据规模大</a:t>
              </a:r>
              <a:r>
                <a:rPr kumimoji="0" lang="zh-CN" altLang="en-US" sz="24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en-US" altLang="zh-CN" sz="2400" b="1" i="0" u="none" strike="noStrike" kern="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82E265FC-9B5B-433F-8A7E-487D31784C0E}"/>
                </a:ext>
              </a:extLst>
            </p:cNvPr>
            <p:cNvSpPr/>
            <p:nvPr/>
          </p:nvSpPr>
          <p:spPr>
            <a:xfrm>
              <a:off x="5201635" y="2202161"/>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defTabSz="457200"/>
              <a:r>
                <a:rPr lang="zh-CN" altLang="en-US" sz="2000" kern="0" dirty="0">
                  <a:ln w="0"/>
                  <a:solidFill>
                    <a:prstClr val="black">
                      <a:lumMod val="85000"/>
                      <a:lumOff val="15000"/>
                    </a:prstClr>
                  </a:solidFill>
                  <a:cs typeface="Times New Roman" panose="02020603050405020304" pitchFamily="18" charset="0"/>
                </a:rPr>
                <a:t>随着</a:t>
              </a:r>
              <a:r>
                <a:rPr lang="zh-CN" altLang="en-US" sz="2000" b="1" kern="0" dirty="0">
                  <a:ln w="0"/>
                  <a:solidFill>
                    <a:srgbClr val="00B0F0"/>
                  </a:solidFill>
                  <a:cs typeface="Times New Roman" panose="02020603050405020304" pitchFamily="18" charset="0"/>
                </a:rPr>
                <a:t>物联网</a:t>
              </a:r>
              <a:r>
                <a:rPr lang="zh-CN" altLang="en-US" sz="2000" kern="0" dirty="0">
                  <a:ln w="0"/>
                  <a:solidFill>
                    <a:prstClr val="black">
                      <a:lumMod val="85000"/>
                      <a:lumOff val="15000"/>
                    </a:prstClr>
                  </a:solidFill>
                  <a:cs typeface="Times New Roman" panose="02020603050405020304" pitchFamily="18" charset="0"/>
                </a:rPr>
                <a:t>社会的到来，</a:t>
              </a:r>
              <a:r>
                <a:rPr lang="en-US" altLang="zh-CN" sz="2000" kern="0" dirty="0">
                  <a:ln w="0"/>
                  <a:solidFill>
                    <a:prstClr val="black">
                      <a:lumMod val="85000"/>
                      <a:lumOff val="15000"/>
                    </a:prstClr>
                  </a:solidFill>
                  <a:cs typeface="Times New Roman" panose="02020603050405020304" pitchFamily="18" charset="0"/>
                </a:rPr>
                <a:t>2021</a:t>
              </a:r>
              <a:r>
                <a:rPr lang="zh-CN" altLang="en-US" sz="2000" kern="0" dirty="0">
                  <a:ln w="0"/>
                  <a:solidFill>
                    <a:prstClr val="black">
                      <a:lumMod val="85000"/>
                      <a:lumOff val="15000"/>
                    </a:prstClr>
                  </a:solidFill>
                  <a:cs typeface="Times New Roman" panose="02020603050405020304" pitchFamily="18" charset="0"/>
                </a:rPr>
                <a:t>年将有</a:t>
              </a:r>
              <a:r>
                <a:rPr lang="en-US" altLang="zh-CN" sz="2000" b="1" kern="0" dirty="0">
                  <a:ln w="0"/>
                  <a:solidFill>
                    <a:srgbClr val="FF0000"/>
                  </a:solidFill>
                  <a:cs typeface="Times New Roman" panose="02020603050405020304" pitchFamily="18" charset="0"/>
                </a:rPr>
                <a:t>850ZB</a:t>
              </a:r>
              <a:r>
                <a:rPr lang="zh-CN" altLang="en-US" sz="2000" kern="0" dirty="0">
                  <a:ln w="0"/>
                  <a:solidFill>
                    <a:prstClr val="black">
                      <a:lumMod val="85000"/>
                      <a:lumOff val="15000"/>
                    </a:prstClr>
                  </a:solidFill>
                  <a:cs typeface="Times New Roman" panose="02020603050405020304" pitchFamily="18" charset="0"/>
                </a:rPr>
                <a:t>数据在终端上产生，若这些数据全部发送到云中心，将给主干网带来巨大</a:t>
              </a:r>
              <a:r>
                <a:rPr lang="zh-CN" altLang="en-US" sz="2000" b="1" kern="0" dirty="0">
                  <a:ln w="0"/>
                  <a:solidFill>
                    <a:srgbClr val="FF0000"/>
                  </a:solidFill>
                  <a:cs typeface="Times New Roman" panose="02020603050405020304" pitchFamily="18" charset="0"/>
                </a:rPr>
                <a:t>传输压力</a:t>
              </a:r>
              <a:r>
                <a:rPr lang="zh-CN" altLang="en-US" sz="2000" kern="0" dirty="0">
                  <a:ln w="0"/>
                  <a:solidFill>
                    <a:prstClr val="black">
                      <a:lumMod val="85000"/>
                      <a:lumOff val="15000"/>
                    </a:prstClr>
                  </a:solidFill>
                  <a:cs typeface="Times New Roman" panose="02020603050405020304" pitchFamily="18" charset="0"/>
                </a:rPr>
                <a:t>。</a:t>
              </a:r>
              <a:endParaRPr lang="en-US" altLang="zh-CN" sz="2000" kern="0" dirty="0">
                <a:ln w="0"/>
                <a:solidFill>
                  <a:prstClr val="black">
                    <a:lumMod val="85000"/>
                    <a:lumOff val="15000"/>
                  </a:prstClr>
                </a:solidFill>
                <a:cs typeface="Times New Roman" panose="02020603050405020304" pitchFamily="18" charset="0"/>
              </a:endParaRPr>
            </a:p>
          </p:txBody>
        </p:sp>
      </p:grpSp>
      <p:grpSp>
        <p:nvGrpSpPr>
          <p:cNvPr id="7" name="组合 6">
            <a:extLst>
              <a:ext uri="{FF2B5EF4-FFF2-40B4-BE49-F238E27FC236}">
                <a16:creationId xmlns:a16="http://schemas.microsoft.com/office/drawing/2014/main" id="{1441A57B-DB0D-4B4B-9127-E406E2D2005D}"/>
              </a:ext>
            </a:extLst>
          </p:cNvPr>
          <p:cNvGrpSpPr/>
          <p:nvPr/>
        </p:nvGrpSpPr>
        <p:grpSpPr>
          <a:xfrm>
            <a:off x="4313973" y="1125687"/>
            <a:ext cx="3602881" cy="2278988"/>
            <a:chOff x="1059701" y="1101296"/>
            <a:chExt cx="3016867" cy="2136453"/>
          </a:xfrm>
        </p:grpSpPr>
        <p:grpSp>
          <p:nvGrpSpPr>
            <p:cNvPr id="8" name="组合 7">
              <a:extLst>
                <a:ext uri="{FF2B5EF4-FFF2-40B4-BE49-F238E27FC236}">
                  <a16:creationId xmlns:a16="http://schemas.microsoft.com/office/drawing/2014/main" id="{91C01A6A-4F7D-42F8-A481-9A3271EC9E59}"/>
                </a:ext>
              </a:extLst>
            </p:cNvPr>
            <p:cNvGrpSpPr/>
            <p:nvPr/>
          </p:nvGrpSpPr>
          <p:grpSpPr>
            <a:xfrm>
              <a:off x="1060168" y="1101296"/>
              <a:ext cx="3016400" cy="2136453"/>
              <a:chOff x="777917" y="1802809"/>
              <a:chExt cx="3016400" cy="2136453"/>
            </a:xfrm>
          </p:grpSpPr>
          <p:sp>
            <p:nvSpPr>
              <p:cNvPr id="10" name="文本框 9">
                <a:extLst>
                  <a:ext uri="{FF2B5EF4-FFF2-40B4-BE49-F238E27FC236}">
                    <a16:creationId xmlns:a16="http://schemas.microsoft.com/office/drawing/2014/main" id="{A679271C-8AA3-4384-87C2-0C49DBF20C92}"/>
                  </a:ext>
                </a:extLst>
              </p:cNvPr>
              <p:cNvSpPr txBox="1"/>
              <p:nvPr/>
            </p:nvSpPr>
            <p:spPr>
              <a:xfrm>
                <a:off x="777917" y="1802809"/>
                <a:ext cx="3016400" cy="461665"/>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隐私问题</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endParaRPr>
              </a:p>
            </p:txBody>
          </p:sp>
          <p:sp>
            <p:nvSpPr>
              <p:cNvPr id="11" name="矩形 10">
                <a:extLst>
                  <a:ext uri="{FF2B5EF4-FFF2-40B4-BE49-F238E27FC236}">
                    <a16:creationId xmlns:a16="http://schemas.microsoft.com/office/drawing/2014/main" id="{BA08BAF2-3308-45B9-A820-48A9572F6877}"/>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9" name="文本框 8">
              <a:extLst>
                <a:ext uri="{FF2B5EF4-FFF2-40B4-BE49-F238E27FC236}">
                  <a16:creationId xmlns:a16="http://schemas.microsoft.com/office/drawing/2014/main" id="{F5C31589-6A45-451C-BCFE-335A96EA2CA1}"/>
                </a:ext>
              </a:extLst>
            </p:cNvPr>
            <p:cNvSpPr txBox="1"/>
            <p:nvPr/>
          </p:nvSpPr>
          <p:spPr>
            <a:xfrm>
              <a:off x="1059701" y="1635790"/>
              <a:ext cx="2985613" cy="1529195"/>
            </a:xfrm>
            <a:prstGeom prst="rect">
              <a:avLst/>
            </a:prstGeom>
            <a:noFill/>
            <a:ln>
              <a:noFill/>
            </a:ln>
          </p:spPr>
          <p:txBody>
            <a:bodyPr wrap="square" rtlCol="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2018</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年欧盟颁布通用数据保护条例（</a:t>
              </a:r>
              <a:r>
                <a:rPr kumimoji="0" lang="en-US" altLang="zh-CN" sz="2000" b="1" i="0" u="none" strike="noStrike" kern="0" cap="none" spc="0" normalizeH="0" baseline="0" noProof="0" dirty="0">
                  <a:ln w="0"/>
                  <a:solidFill>
                    <a:srgbClr val="C00000"/>
                  </a:solidFill>
                  <a:effectLst/>
                  <a:uLnTx/>
                  <a:uFillTx/>
                  <a:cs typeface="Times New Roman" panose="02020603050405020304" pitchFamily="18" charset="0"/>
                </a:rPr>
                <a:t>GDPR</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a:t>
              </a:r>
              <a:r>
                <a:rPr lang="en-US" altLang="zh-CN" sz="2000" kern="0" dirty="0">
                  <a:ln w="0"/>
                  <a:solidFill>
                    <a:prstClr val="black">
                      <a:lumMod val="85000"/>
                      <a:lumOff val="15000"/>
                    </a:prstClr>
                  </a:solidFill>
                  <a:latin typeface="+mn-ea"/>
                  <a:cs typeface="Times New Roman" panose="02020603050405020304" pitchFamily="18" charset="0"/>
                </a:rPr>
                <a:t>,</a:t>
              </a:r>
              <a:r>
                <a:rPr lang="en-US" altLang="zh-CN" sz="2000" dirty="0"/>
                <a:t>2020</a:t>
              </a:r>
              <a:r>
                <a:rPr lang="zh-CN" altLang="en-US" sz="2000" dirty="0"/>
                <a:t>年</a:t>
              </a:r>
              <a:r>
                <a:rPr lang="en-US" altLang="zh-CN" sz="2000" dirty="0"/>
                <a:t>10</a:t>
              </a:r>
              <a:r>
                <a:rPr lang="zh-CN" altLang="en-US" sz="2000" dirty="0"/>
                <a:t>月</a:t>
              </a:r>
              <a:r>
                <a:rPr lang="en-US" altLang="zh-CN" sz="2000" dirty="0"/>
                <a:t>《</a:t>
              </a:r>
              <a:r>
                <a:rPr lang="zh-CN" altLang="en-US" sz="2000" b="1" dirty="0">
                  <a:solidFill>
                    <a:srgbClr val="FF0000"/>
                  </a:solidFill>
                </a:rPr>
                <a:t>中华人民共和国</a:t>
              </a:r>
              <a:r>
                <a:rPr lang="zh-CN" altLang="en-US" sz="2000" dirty="0"/>
                <a:t>个人信息保护法</a:t>
              </a:r>
              <a:r>
                <a:rPr lang="en-US" altLang="zh-CN" sz="2000" dirty="0"/>
                <a:t>(</a:t>
              </a:r>
              <a:r>
                <a:rPr lang="zh-CN" altLang="en-US" sz="2000" dirty="0"/>
                <a:t>草案</a:t>
              </a:r>
              <a:r>
                <a:rPr lang="en-US" altLang="zh-CN" sz="2000" dirty="0"/>
                <a:t>)》</a:t>
              </a:r>
              <a:r>
                <a:rPr lang="zh-CN" altLang="en-US" sz="2000" dirty="0"/>
                <a:t>全文公布</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a:t>
              </a:r>
              <a:r>
                <a:rPr kumimoji="0" lang="zh-CN" altLang="en-US" sz="2000" b="1" i="0" u="none" strike="noStrike" kern="0" cap="none" spc="0" normalizeH="0" baseline="0" noProof="0" dirty="0">
                  <a:ln w="0"/>
                  <a:solidFill>
                    <a:srgbClr val="C00000"/>
                  </a:solidFill>
                  <a:effectLst/>
                  <a:uLnTx/>
                  <a:uFillTx/>
                  <a:cs typeface="Times New Roman" panose="02020603050405020304" pitchFamily="18" charset="0"/>
                </a:rPr>
                <a:t>公众数据隐私保护</a:t>
              </a:r>
              <a:r>
                <a:rPr lang="zh-CN" altLang="en-US" sz="2000" kern="0" dirty="0">
                  <a:ln w="0"/>
                  <a:cs typeface="Times New Roman" panose="02020603050405020304" pitchFamily="18" charset="0"/>
                </a:rPr>
                <a:t>越发得到关注</a:t>
              </a:r>
              <a:r>
                <a:rPr kumimoji="0" lang="zh-CN" altLang="en-US" sz="2000" b="1" i="0" u="none" strike="noStrike" kern="0" cap="none" spc="0" normalizeH="0" baseline="0" noProof="0" dirty="0">
                  <a:ln w="0"/>
                  <a:solidFill>
                    <a:prstClr val="black"/>
                  </a:solidFill>
                  <a:effectLst/>
                  <a:uLnTx/>
                  <a:uFillTx/>
                  <a:cs typeface="Times New Roman" panose="02020603050405020304" pitchFamily="18" charset="0"/>
                </a:rPr>
                <a:t>。</a:t>
              </a:r>
            </a:p>
          </p:txBody>
        </p:sp>
      </p:grpSp>
      <p:sp>
        <p:nvSpPr>
          <p:cNvPr id="12" name="箭头: 下 11">
            <a:extLst>
              <a:ext uri="{FF2B5EF4-FFF2-40B4-BE49-F238E27FC236}">
                <a16:creationId xmlns:a16="http://schemas.microsoft.com/office/drawing/2014/main" id="{251FD4F4-A981-48CB-85CB-0ECDEC384B17}"/>
              </a:ext>
            </a:extLst>
          </p:cNvPr>
          <p:cNvSpPr/>
          <p:nvPr/>
        </p:nvSpPr>
        <p:spPr>
          <a:xfrm>
            <a:off x="9218605"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箭头: 下 12">
            <a:extLst>
              <a:ext uri="{FF2B5EF4-FFF2-40B4-BE49-F238E27FC236}">
                <a16:creationId xmlns:a16="http://schemas.microsoft.com/office/drawing/2014/main" id="{90EC421C-0870-4723-B3B7-6A6C888F8725}"/>
              </a:ext>
            </a:extLst>
          </p:cNvPr>
          <p:cNvSpPr/>
          <p:nvPr/>
        </p:nvSpPr>
        <p:spPr>
          <a:xfrm>
            <a:off x="2495600" y="3477408"/>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圆角矩形 92">
            <a:extLst>
              <a:ext uri="{FF2B5EF4-FFF2-40B4-BE49-F238E27FC236}">
                <a16:creationId xmlns:a16="http://schemas.microsoft.com/office/drawing/2014/main" id="{B77E0C34-B865-4B0E-A45C-89B3E34E11B0}"/>
              </a:ext>
            </a:extLst>
          </p:cNvPr>
          <p:cNvSpPr/>
          <p:nvPr/>
        </p:nvSpPr>
        <p:spPr>
          <a:xfrm>
            <a:off x="4449218" y="6003250"/>
            <a:ext cx="3181119" cy="600752"/>
          </a:xfrm>
          <a:prstGeom prst="roundRect">
            <a:avLst>
              <a:gd name="adj" fmla="val 11014"/>
            </a:avLst>
          </a:prstGeom>
          <a:solidFill>
            <a:sysClr val="window" lastClr="FFFFFF"/>
          </a:solidFill>
          <a:ln w="57150" cap="flat" cmpd="sng" algn="ctr">
            <a:solidFill>
              <a:srgbClr val="00B0F0"/>
            </a:solidFill>
            <a:prstDash val="solid"/>
            <a:miter lim="800000"/>
          </a:ln>
          <a:effectLst>
            <a:glow rad="63500">
              <a:srgbClr val="A5A5A5">
                <a:satMod val="175000"/>
                <a:alpha val="40000"/>
              </a:srgbClr>
            </a:glo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rPr>
              <a:t>联邦学习</a:t>
            </a:r>
            <a:endParaRPr kumimoji="0" lang="en-US" altLang="zh-CN"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BA3379ED-D7D1-46EF-95F2-648DCA186EA1}"/>
              </a:ext>
            </a:extLst>
          </p:cNvPr>
          <p:cNvSpPr/>
          <p:nvPr/>
        </p:nvSpPr>
        <p:spPr>
          <a:xfrm>
            <a:off x="2325390" y="4069516"/>
            <a:ext cx="7440117" cy="1363580"/>
          </a:xfrm>
          <a:prstGeom prst="rect">
            <a:avLst/>
          </a:prstGeom>
          <a:solidFill>
            <a:srgbClr val="C00000"/>
          </a:solidFill>
          <a:ln w="28575" cap="flat" cmpd="sng" algn="ctr">
            <a:solidFill>
              <a:srgbClr val="C00000"/>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w="0"/>
                <a:solidFill>
                  <a:prstClr val="white"/>
                </a:solidFill>
                <a:effectLst/>
                <a:uLnTx/>
                <a:uFillTx/>
                <a:latin typeface="Calibri" panose="020F0502020204030204"/>
                <a:ea typeface="等线" panose="02010600030101010101" pitchFamily="2" charset="-122"/>
                <a:cs typeface="Times New Roman" panose="02020603050405020304" pitchFamily="18" charset="0"/>
              </a:rPr>
              <a:t>庞大数据规模、终端数据隐私与拒绝共享高价值的数据均对基于云数据中心的传统训练方式提出了新的挑战</a:t>
            </a:r>
          </a:p>
        </p:txBody>
      </p:sp>
      <p:sp>
        <p:nvSpPr>
          <p:cNvPr id="16" name="箭头: 下 15">
            <a:extLst>
              <a:ext uri="{FF2B5EF4-FFF2-40B4-BE49-F238E27FC236}">
                <a16:creationId xmlns:a16="http://schemas.microsoft.com/office/drawing/2014/main" id="{56B14ECB-3345-4063-A609-09C33970F4FD}"/>
              </a:ext>
            </a:extLst>
          </p:cNvPr>
          <p:cNvSpPr/>
          <p:nvPr/>
        </p:nvSpPr>
        <p:spPr>
          <a:xfrm>
            <a:off x="5800881" y="5508684"/>
            <a:ext cx="477795" cy="453743"/>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D669425A-6361-4FD1-B571-B1A336B044AF}"/>
              </a:ext>
            </a:extLst>
          </p:cNvPr>
          <p:cNvGrpSpPr/>
          <p:nvPr/>
        </p:nvGrpSpPr>
        <p:grpSpPr>
          <a:xfrm>
            <a:off x="8310681" y="1125687"/>
            <a:ext cx="3602323" cy="2278988"/>
            <a:chOff x="1060168" y="1101296"/>
            <a:chExt cx="3016400" cy="2136453"/>
          </a:xfrm>
        </p:grpSpPr>
        <p:grpSp>
          <p:nvGrpSpPr>
            <p:cNvPr id="18" name="组合 17">
              <a:extLst>
                <a:ext uri="{FF2B5EF4-FFF2-40B4-BE49-F238E27FC236}">
                  <a16:creationId xmlns:a16="http://schemas.microsoft.com/office/drawing/2014/main" id="{D5F58DEA-97AC-48F0-BF60-8BAB6364A1FD}"/>
                </a:ext>
              </a:extLst>
            </p:cNvPr>
            <p:cNvGrpSpPr/>
            <p:nvPr/>
          </p:nvGrpSpPr>
          <p:grpSpPr>
            <a:xfrm>
              <a:off x="1060168" y="1101296"/>
              <a:ext cx="3016400" cy="2136453"/>
              <a:chOff x="777917" y="1802809"/>
              <a:chExt cx="3016400" cy="2136453"/>
            </a:xfrm>
          </p:grpSpPr>
          <p:sp>
            <p:nvSpPr>
              <p:cNvPr id="20" name="文本框 19">
                <a:extLst>
                  <a:ext uri="{FF2B5EF4-FFF2-40B4-BE49-F238E27FC236}">
                    <a16:creationId xmlns:a16="http://schemas.microsoft.com/office/drawing/2014/main" id="{FF089544-559B-4BEF-AD6D-F7CAE1169BE5}"/>
                  </a:ext>
                </a:extLst>
              </p:cNvPr>
              <p:cNvSpPr txBox="1"/>
              <p:nvPr/>
            </p:nvSpPr>
            <p:spPr>
              <a:xfrm>
                <a:off x="777917" y="1802809"/>
                <a:ext cx="3016400" cy="432791"/>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10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Wingdings 3" panose="05040102010807070707" pitchFamily="18" charset="2"/>
                  </a:rPr>
                  <a:t>数据孤岛</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endParaRPr>
              </a:p>
            </p:txBody>
          </p:sp>
          <p:sp>
            <p:nvSpPr>
              <p:cNvPr id="21" name="矩形 20">
                <a:extLst>
                  <a:ext uri="{FF2B5EF4-FFF2-40B4-BE49-F238E27FC236}">
                    <a16:creationId xmlns:a16="http://schemas.microsoft.com/office/drawing/2014/main" id="{6C0D0724-84D5-4022-9882-1B9CAAA5A546}"/>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5B8025EE-1424-457E-898B-0AB0FDD5FB81}"/>
                </a:ext>
              </a:extLst>
            </p:cNvPr>
            <p:cNvSpPr txBox="1"/>
            <p:nvPr/>
          </p:nvSpPr>
          <p:spPr>
            <a:xfrm>
              <a:off x="1090955" y="1635790"/>
              <a:ext cx="2985613" cy="1529195"/>
            </a:xfrm>
            <a:prstGeom prst="rect">
              <a:avLst/>
            </a:prstGeom>
            <a:noFill/>
            <a:ln>
              <a:noFill/>
            </a:ln>
          </p:spPr>
          <p:txBody>
            <a:bodyPr wrap="square" rtlCol="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某些</a:t>
              </a:r>
              <a:r>
                <a:rPr kumimoji="0" lang="zh-CN" altLang="en-US" sz="2000" b="1" i="0" u="none" strike="noStrike" kern="0" cap="none" spc="0" normalizeH="0" baseline="0" noProof="0" dirty="0">
                  <a:ln w="0"/>
                  <a:solidFill>
                    <a:srgbClr val="C00000"/>
                  </a:solidFill>
                  <a:effectLst/>
                  <a:uLnTx/>
                  <a:uFillTx/>
                  <a:cs typeface="Times New Roman" panose="02020603050405020304" pitchFamily="18" charset="0"/>
                </a:rPr>
                <a:t>高度敏感</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的数据（金融交易数据和医疗健康数据等）的拥有者（企业、组织）拒绝为了不透明的增益分配效果而共享数据，进而形成</a:t>
              </a:r>
              <a:r>
                <a:rPr kumimoji="0" lang="zh-CN" altLang="en-US" sz="2000" b="1" i="0" u="none" strike="noStrike" kern="0" cap="none" spc="0" normalizeH="0" baseline="0" noProof="0" dirty="0">
                  <a:ln w="0"/>
                  <a:solidFill>
                    <a:srgbClr val="C00000"/>
                  </a:solidFill>
                  <a:effectLst/>
                  <a:uLnTx/>
                  <a:uFillTx/>
                  <a:cs typeface="Times New Roman" panose="02020603050405020304" pitchFamily="18" charset="0"/>
                </a:rPr>
                <a:t>数据孤岛</a:t>
              </a:r>
              <a:r>
                <a:rPr kumimoji="0" lang="zh-CN" altLang="en-US" sz="2000" b="1" i="0" u="none" strike="noStrike" kern="0" cap="none" spc="0" normalizeH="0" baseline="0" noProof="0" dirty="0">
                  <a:ln w="0"/>
                  <a:solidFill>
                    <a:prstClr val="black"/>
                  </a:solidFill>
                  <a:effectLst/>
                  <a:uLnTx/>
                  <a:uFillTx/>
                  <a:cs typeface="Times New Roman" panose="02020603050405020304" pitchFamily="18" charset="0"/>
                </a:rPr>
                <a:t>。</a:t>
              </a:r>
            </a:p>
          </p:txBody>
        </p:sp>
      </p:grpSp>
      <p:sp>
        <p:nvSpPr>
          <p:cNvPr id="22" name="箭头: 下 21">
            <a:extLst>
              <a:ext uri="{FF2B5EF4-FFF2-40B4-BE49-F238E27FC236}">
                <a16:creationId xmlns:a16="http://schemas.microsoft.com/office/drawing/2014/main" id="{679BB541-19D2-42E0-8FFB-EA2EC3055160}"/>
              </a:ext>
            </a:extLst>
          </p:cNvPr>
          <p:cNvSpPr/>
          <p:nvPr/>
        </p:nvSpPr>
        <p:spPr>
          <a:xfrm>
            <a:off x="5806550"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069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1351C0-549E-4683-A8BE-2730A16279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Microsoft YaHe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srgbClr val="000000"/>
              </a:solidFill>
              <a:effectLst/>
              <a:uLnTx/>
              <a:uFillTx/>
              <a:latin typeface="Microsoft YaHei" panose="020F0502020204030204"/>
              <a:ea typeface="Microsoft YaHei"/>
              <a:cs typeface="+mn-cs"/>
            </a:endParaRPr>
          </a:p>
        </p:txBody>
      </p:sp>
      <p:sp>
        <p:nvSpPr>
          <p:cNvPr id="3" name="标题 2">
            <a:extLst>
              <a:ext uri="{FF2B5EF4-FFF2-40B4-BE49-F238E27FC236}">
                <a16:creationId xmlns:a16="http://schemas.microsoft.com/office/drawing/2014/main" id="{42218BCE-0EB6-44D1-A0E3-1D5ADBCE997D}"/>
              </a:ext>
            </a:extLst>
          </p:cNvPr>
          <p:cNvSpPr>
            <a:spLocks noGrp="1"/>
          </p:cNvSpPr>
          <p:nvPr>
            <p:ph type="title"/>
          </p:nvPr>
        </p:nvSpPr>
        <p:spPr/>
        <p:txBody>
          <a:bodyPr/>
          <a:lstStyle/>
          <a:p>
            <a:r>
              <a:rPr lang="en-US" altLang="zh-CN" dirty="0"/>
              <a:t>Standard Federated Learning</a:t>
            </a:r>
            <a:r>
              <a:rPr lang="en-US" altLang="zh-CN" baseline="30000" dirty="0"/>
              <a:t>[2]</a:t>
            </a:r>
            <a:endParaRPr lang="zh-CN" altLang="en-US" baseline="30000" dirty="0"/>
          </a:p>
        </p:txBody>
      </p:sp>
      <p:pic>
        <p:nvPicPr>
          <p:cNvPr id="4" name="图片 3">
            <a:extLst>
              <a:ext uri="{FF2B5EF4-FFF2-40B4-BE49-F238E27FC236}">
                <a16:creationId xmlns:a16="http://schemas.microsoft.com/office/drawing/2014/main" id="{46B16F14-4DC2-41E9-909E-28E85479F783}"/>
              </a:ext>
            </a:extLst>
          </p:cNvPr>
          <p:cNvPicPr/>
          <p:nvPr/>
        </p:nvPicPr>
        <p:blipFill>
          <a:blip r:embed="rId2"/>
          <a:stretch>
            <a:fillRect/>
          </a:stretch>
        </p:blipFill>
        <p:spPr>
          <a:xfrm>
            <a:off x="118338" y="1955690"/>
            <a:ext cx="6327973" cy="3694283"/>
          </a:xfrm>
          <a:prstGeom prst="rect">
            <a:avLst/>
          </a:prstGeom>
        </p:spPr>
      </p:pic>
      <p:sp>
        <p:nvSpPr>
          <p:cNvPr id="5" name="文本框 4">
            <a:extLst>
              <a:ext uri="{FF2B5EF4-FFF2-40B4-BE49-F238E27FC236}">
                <a16:creationId xmlns:a16="http://schemas.microsoft.com/office/drawing/2014/main" id="{1BD0379F-2E8E-4ACF-8068-B9E473E51646}"/>
              </a:ext>
            </a:extLst>
          </p:cNvPr>
          <p:cNvSpPr txBox="1"/>
          <p:nvPr/>
        </p:nvSpPr>
        <p:spPr>
          <a:xfrm>
            <a:off x="1927502" y="5620390"/>
            <a:ext cx="2756991" cy="685527"/>
          </a:xfrm>
          <a:prstGeom prst="rect">
            <a:avLst/>
          </a:prstGeom>
          <a:noFill/>
          <a:ln>
            <a:noFill/>
          </a:ln>
        </p:spPr>
        <p:txBody>
          <a:bodyPr wrap="none" lIns="180000" tIns="180000" rIns="180000" bIns="18000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505122"/>
                </a:solidFill>
                <a:effectLst/>
                <a:uLnTx/>
                <a:uFillTx/>
                <a:latin typeface="Microsoft YaHei" panose="020F0502020204030204"/>
                <a:ea typeface="华文中宋" panose="02010600040101010101" pitchFamily="2" charset="-122"/>
                <a:cs typeface="+mn-cs"/>
              </a:rPr>
              <a:t>FAVG</a:t>
            </a:r>
            <a:r>
              <a:rPr kumimoji="0" lang="zh-CN" altLang="zh-CN" sz="1800" b="0" i="0" u="none" strike="noStrike" kern="1200" cap="none" spc="100" normalizeH="0" baseline="0" noProof="0" dirty="0">
                <a:ln>
                  <a:noFill/>
                </a:ln>
                <a:solidFill>
                  <a:srgbClr val="505122"/>
                </a:solidFill>
                <a:effectLst/>
                <a:uLnTx/>
                <a:uFillTx/>
                <a:latin typeface="黑体" panose="02010609060101010101" pitchFamily="49" charset="-122"/>
                <a:ea typeface="黑体" panose="02010609060101010101" pitchFamily="49" charset="-122"/>
                <a:cs typeface="+mn-cs"/>
              </a:rPr>
              <a:t>算法流程示意图</a:t>
            </a:r>
            <a:endParaRPr kumimoji="0" lang="zh-CN" altLang="en-US" sz="1800" b="0" i="0" u="none" strike="noStrike" kern="1200" cap="none" spc="100" normalizeH="0" baseline="30000" noProof="0" dirty="0">
              <a:ln>
                <a:noFill/>
              </a:ln>
              <a:solidFill>
                <a:srgbClr val="505122"/>
              </a:solidFill>
              <a:effectLst/>
              <a:uLnTx/>
              <a:uFillTx/>
              <a:latin typeface="Microsoft YaHei" panose="020F0502020204030204"/>
              <a:ea typeface="华文中宋" panose="02010600040101010101" pitchFamily="2" charset="-122"/>
              <a:cs typeface="+mn-cs"/>
            </a:endParaRPr>
          </a:p>
        </p:txBody>
      </p:sp>
      <p:sp>
        <p:nvSpPr>
          <p:cNvPr id="6" name="椭圆 5">
            <a:extLst>
              <a:ext uri="{FF2B5EF4-FFF2-40B4-BE49-F238E27FC236}">
                <a16:creationId xmlns:a16="http://schemas.microsoft.com/office/drawing/2014/main" id="{EE139FE0-E8F1-4822-847F-F981AF65F163}"/>
              </a:ext>
            </a:extLst>
          </p:cNvPr>
          <p:cNvSpPr/>
          <p:nvPr/>
        </p:nvSpPr>
        <p:spPr>
          <a:xfrm>
            <a:off x="2877104" y="2103120"/>
            <a:ext cx="877309" cy="483874"/>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Light"/>
              <a:cs typeface="+mn-cs"/>
            </a:endParaRPr>
          </a:p>
        </p:txBody>
      </p:sp>
      <p:cxnSp>
        <p:nvCxnSpPr>
          <p:cNvPr id="7" name="直接箭头连接符 6">
            <a:extLst>
              <a:ext uri="{FF2B5EF4-FFF2-40B4-BE49-F238E27FC236}">
                <a16:creationId xmlns:a16="http://schemas.microsoft.com/office/drawing/2014/main" id="{3EC22A81-F0B0-4FA8-B8FA-DA50EB024254}"/>
              </a:ext>
            </a:extLst>
          </p:cNvPr>
          <p:cNvCxnSpPr>
            <a:cxnSpLocks/>
            <a:stCxn id="6" idx="4"/>
          </p:cNvCxnSpPr>
          <p:nvPr/>
        </p:nvCxnSpPr>
        <p:spPr>
          <a:xfrm>
            <a:off x="3315759" y="2586994"/>
            <a:ext cx="0" cy="612695"/>
          </a:xfrm>
          <a:prstGeom prst="straightConnector1">
            <a:avLst/>
          </a:prstGeom>
          <a:noFill/>
          <a:ln w="38100" cap="flat" cmpd="sng" algn="ctr">
            <a:solidFill>
              <a:srgbClr val="FF0000"/>
            </a:solidFill>
            <a:prstDash val="solid"/>
            <a:miter lim="800000"/>
            <a:tailEnd type="triangle"/>
          </a:ln>
          <a:effectLst/>
        </p:spPr>
      </p:cxnSp>
      <p:cxnSp>
        <p:nvCxnSpPr>
          <p:cNvPr id="8" name="直接箭头连接符 7">
            <a:extLst>
              <a:ext uri="{FF2B5EF4-FFF2-40B4-BE49-F238E27FC236}">
                <a16:creationId xmlns:a16="http://schemas.microsoft.com/office/drawing/2014/main" id="{70D4187F-5E80-4192-9353-969E9EC3EAD9}"/>
              </a:ext>
            </a:extLst>
          </p:cNvPr>
          <p:cNvCxnSpPr>
            <a:cxnSpLocks/>
          </p:cNvCxnSpPr>
          <p:nvPr/>
        </p:nvCxnSpPr>
        <p:spPr>
          <a:xfrm flipH="1">
            <a:off x="1095731" y="3429000"/>
            <a:ext cx="1206409" cy="0"/>
          </a:xfrm>
          <a:prstGeom prst="straightConnector1">
            <a:avLst/>
          </a:prstGeom>
          <a:noFill/>
          <a:ln w="38100" cap="flat" cmpd="sng" algn="ctr">
            <a:solidFill>
              <a:srgbClr val="FF0000"/>
            </a:solidFill>
            <a:prstDash val="solid"/>
            <a:miter lim="800000"/>
            <a:tailEnd type="triangle"/>
          </a:ln>
          <a:effectLst/>
        </p:spPr>
      </p:cxnSp>
      <p:cxnSp>
        <p:nvCxnSpPr>
          <p:cNvPr id="9" name="直接箭头连接符 8">
            <a:extLst>
              <a:ext uri="{FF2B5EF4-FFF2-40B4-BE49-F238E27FC236}">
                <a16:creationId xmlns:a16="http://schemas.microsoft.com/office/drawing/2014/main" id="{A3C5A2E4-6949-4DE5-82E3-4B7BE1C2A034}"/>
              </a:ext>
            </a:extLst>
          </p:cNvPr>
          <p:cNvCxnSpPr>
            <a:cxnSpLocks/>
          </p:cNvCxnSpPr>
          <p:nvPr/>
        </p:nvCxnSpPr>
        <p:spPr>
          <a:xfrm>
            <a:off x="820599" y="3840480"/>
            <a:ext cx="0" cy="978946"/>
          </a:xfrm>
          <a:prstGeom prst="straightConnector1">
            <a:avLst/>
          </a:prstGeom>
          <a:noFill/>
          <a:ln w="38100" cap="flat" cmpd="sng" algn="ctr">
            <a:solidFill>
              <a:srgbClr val="FF0000"/>
            </a:solidFill>
            <a:prstDash val="solid"/>
            <a:miter lim="800000"/>
            <a:tailEnd type="triangle"/>
          </a:ln>
          <a:effectLst/>
        </p:spPr>
      </p:cxnSp>
      <p:cxnSp>
        <p:nvCxnSpPr>
          <p:cNvPr id="10" name="直接箭头连接符 9">
            <a:extLst>
              <a:ext uri="{FF2B5EF4-FFF2-40B4-BE49-F238E27FC236}">
                <a16:creationId xmlns:a16="http://schemas.microsoft.com/office/drawing/2014/main" id="{79C4D83D-FB9B-423B-8025-51AAD25DE27D}"/>
              </a:ext>
            </a:extLst>
          </p:cNvPr>
          <p:cNvCxnSpPr>
            <a:cxnSpLocks/>
          </p:cNvCxnSpPr>
          <p:nvPr/>
        </p:nvCxnSpPr>
        <p:spPr>
          <a:xfrm>
            <a:off x="3315759" y="3841018"/>
            <a:ext cx="0" cy="978408"/>
          </a:xfrm>
          <a:prstGeom prst="straightConnector1">
            <a:avLst/>
          </a:prstGeom>
          <a:noFill/>
          <a:ln w="38100" cap="flat" cmpd="sng" algn="ctr">
            <a:solidFill>
              <a:srgbClr val="FF0000"/>
            </a:solidFill>
            <a:prstDash val="solid"/>
            <a:miter lim="800000"/>
            <a:tailEnd type="triangle"/>
          </a:ln>
          <a:effectLst/>
        </p:spPr>
      </p:cxnSp>
      <p:cxnSp>
        <p:nvCxnSpPr>
          <p:cNvPr id="11" name="直接箭头连接符 10">
            <a:extLst>
              <a:ext uri="{FF2B5EF4-FFF2-40B4-BE49-F238E27FC236}">
                <a16:creationId xmlns:a16="http://schemas.microsoft.com/office/drawing/2014/main" id="{D56E81A7-9D40-4B35-B670-430D8B52A2EA}"/>
              </a:ext>
            </a:extLst>
          </p:cNvPr>
          <p:cNvCxnSpPr>
            <a:cxnSpLocks/>
          </p:cNvCxnSpPr>
          <p:nvPr/>
        </p:nvCxnSpPr>
        <p:spPr>
          <a:xfrm>
            <a:off x="4335336" y="4994238"/>
            <a:ext cx="989703" cy="0"/>
          </a:xfrm>
          <a:prstGeom prst="straightConnector1">
            <a:avLst/>
          </a:prstGeom>
          <a:noFill/>
          <a:ln w="38100" cap="flat" cmpd="sng" algn="ctr">
            <a:solidFill>
              <a:srgbClr val="FF0000"/>
            </a:solidFill>
            <a:prstDash val="solid"/>
            <a:miter lim="800000"/>
            <a:tailEnd type="triangle"/>
          </a:ln>
          <a:effectLst/>
        </p:spPr>
      </p:cxnSp>
      <p:cxnSp>
        <p:nvCxnSpPr>
          <p:cNvPr id="12" name="直接箭头连接符 11">
            <a:extLst>
              <a:ext uri="{FF2B5EF4-FFF2-40B4-BE49-F238E27FC236}">
                <a16:creationId xmlns:a16="http://schemas.microsoft.com/office/drawing/2014/main" id="{612A8861-DD78-4D9F-BF1E-D7CF3ABD9E5B}"/>
              </a:ext>
            </a:extLst>
          </p:cNvPr>
          <p:cNvCxnSpPr>
            <a:cxnSpLocks/>
          </p:cNvCxnSpPr>
          <p:nvPr/>
        </p:nvCxnSpPr>
        <p:spPr>
          <a:xfrm flipV="1">
            <a:off x="5783636" y="3546258"/>
            <a:ext cx="0" cy="1069848"/>
          </a:xfrm>
          <a:prstGeom prst="straightConnector1">
            <a:avLst/>
          </a:prstGeom>
          <a:noFill/>
          <a:ln w="38100" cap="flat" cmpd="sng" algn="ctr">
            <a:solidFill>
              <a:srgbClr val="FF0000"/>
            </a:solidFill>
            <a:prstDash val="solid"/>
            <a:miter lim="800000"/>
            <a:tailEnd type="triangle"/>
          </a:ln>
          <a:effectLst/>
        </p:spPr>
      </p:cxnSp>
      <p:cxnSp>
        <p:nvCxnSpPr>
          <p:cNvPr id="13" name="直接连接符 12">
            <a:extLst>
              <a:ext uri="{FF2B5EF4-FFF2-40B4-BE49-F238E27FC236}">
                <a16:creationId xmlns:a16="http://schemas.microsoft.com/office/drawing/2014/main" id="{CDB2E402-DC66-40D3-B4B3-962B64BEDE9A}"/>
              </a:ext>
            </a:extLst>
          </p:cNvPr>
          <p:cNvCxnSpPr>
            <a:cxnSpLocks/>
          </p:cNvCxnSpPr>
          <p:nvPr/>
        </p:nvCxnSpPr>
        <p:spPr>
          <a:xfrm>
            <a:off x="3754413" y="2406580"/>
            <a:ext cx="1891669" cy="915463"/>
          </a:xfrm>
          <a:prstGeom prst="line">
            <a:avLst/>
          </a:prstGeom>
          <a:noFill/>
          <a:ln w="38100" cap="flat" cmpd="sng" algn="ctr">
            <a:solidFill>
              <a:srgbClr val="FF0000"/>
            </a:solidFill>
            <a:prstDash val="solid"/>
            <a:miter lim="800000"/>
          </a:ln>
          <a:effectLst/>
        </p:spPr>
      </p:cxnSp>
      <p:sp>
        <p:nvSpPr>
          <p:cNvPr id="14" name="文本框 13">
            <a:extLst>
              <a:ext uri="{FF2B5EF4-FFF2-40B4-BE49-F238E27FC236}">
                <a16:creationId xmlns:a16="http://schemas.microsoft.com/office/drawing/2014/main" id="{9BA3D4CD-7E79-483D-910C-A7AC7A4FCDC7}"/>
              </a:ext>
            </a:extLst>
          </p:cNvPr>
          <p:cNvSpPr txBox="1"/>
          <p:nvPr/>
        </p:nvSpPr>
        <p:spPr>
          <a:xfrm>
            <a:off x="3381288" y="876951"/>
            <a:ext cx="5519542" cy="796839"/>
          </a:xfrm>
          <a:prstGeom prst="rect">
            <a:avLst/>
          </a:prstGeom>
          <a:noFill/>
          <a:ln>
            <a:noFill/>
          </a:ln>
        </p:spPr>
        <p:txBody>
          <a:bodyPr wrap="none" lIns="180000" tIns="180000" rIns="180000" bIns="18000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100" normalizeH="0" baseline="0" noProof="0" dirty="0">
                <a:ln>
                  <a:noFill/>
                </a:ln>
                <a:solidFill>
                  <a:srgbClr val="505122"/>
                </a:solidFill>
                <a:effectLst/>
                <a:uLnTx/>
                <a:uFillTx/>
                <a:latin typeface="黑体" panose="02010609060101010101" pitchFamily="49" charset="-122"/>
                <a:ea typeface="黑体" panose="02010609060101010101" pitchFamily="49" charset="-122"/>
                <a:cs typeface="+mn-cs"/>
              </a:rPr>
              <a:t>联邦平均（</a:t>
            </a:r>
            <a:r>
              <a:rPr kumimoji="0" lang="en-US" altLang="zh-CN" sz="2400" b="1" i="0" u="none" strike="noStrike" kern="1200" cap="none" spc="0" normalizeH="0" baseline="0" noProof="0" dirty="0">
                <a:ln>
                  <a:noFill/>
                </a:ln>
                <a:solidFill>
                  <a:srgbClr val="505122"/>
                </a:solidFill>
                <a:effectLst/>
                <a:uLnTx/>
                <a:uFillTx/>
                <a:latin typeface="Microsoft YaHei" panose="020F0502020204030204"/>
                <a:ea typeface="华文中宋" panose="02010600040101010101" pitchFamily="2" charset="-122"/>
                <a:cs typeface="+mn-cs"/>
              </a:rPr>
              <a:t>Federated Averaging</a:t>
            </a:r>
            <a:r>
              <a:rPr kumimoji="0" lang="zh-CN" altLang="en-US" sz="2400" b="1" i="0" u="none" strike="noStrike" kern="1200" cap="none" spc="100" normalizeH="0" baseline="0" noProof="0" dirty="0">
                <a:ln>
                  <a:noFill/>
                </a:ln>
                <a:solidFill>
                  <a:srgbClr val="505122"/>
                </a:solidFill>
                <a:effectLst/>
                <a:uLnTx/>
                <a:uFillTx/>
                <a:latin typeface="黑体" panose="02010609060101010101" pitchFamily="49" charset="-122"/>
                <a:ea typeface="黑体" panose="02010609060101010101" pitchFamily="49" charset="-122"/>
                <a:cs typeface="+mn-cs"/>
              </a:rPr>
              <a:t>）</a:t>
            </a:r>
          </a:p>
        </p:txBody>
      </p:sp>
      <p:pic>
        <p:nvPicPr>
          <p:cNvPr id="17" name="图片 16">
            <a:extLst>
              <a:ext uri="{FF2B5EF4-FFF2-40B4-BE49-F238E27FC236}">
                <a16:creationId xmlns:a16="http://schemas.microsoft.com/office/drawing/2014/main" id="{04A09A63-9672-4413-8EA2-F9E228AA65BA}"/>
              </a:ext>
            </a:extLst>
          </p:cNvPr>
          <p:cNvPicPr>
            <a:picLocks noChangeAspect="1"/>
          </p:cNvPicPr>
          <p:nvPr/>
        </p:nvPicPr>
        <p:blipFill>
          <a:blip r:embed="rId3"/>
          <a:stretch>
            <a:fillRect/>
          </a:stretch>
        </p:blipFill>
        <p:spPr>
          <a:xfrm>
            <a:off x="6650982" y="1667816"/>
            <a:ext cx="5327827" cy="4476715"/>
          </a:xfrm>
          <a:prstGeom prst="rect">
            <a:avLst/>
          </a:prstGeom>
        </p:spPr>
      </p:pic>
      <p:sp>
        <p:nvSpPr>
          <p:cNvPr id="19" name="文本框 18">
            <a:extLst>
              <a:ext uri="{FF2B5EF4-FFF2-40B4-BE49-F238E27FC236}">
                <a16:creationId xmlns:a16="http://schemas.microsoft.com/office/drawing/2014/main" id="{4DB1B4C6-2387-4F49-9B11-3AD96AD65935}"/>
              </a:ext>
            </a:extLst>
          </p:cNvPr>
          <p:cNvSpPr txBox="1"/>
          <p:nvPr/>
        </p:nvSpPr>
        <p:spPr>
          <a:xfrm>
            <a:off x="1725979" y="6291488"/>
            <a:ext cx="9131539"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[2] McMahan B, Moore E, Ramage D, et al. Communication-efficient learning of deep networks from decentralized data[C]//Artificial Intelligence and Statistics. PMLR, 2017: 1273-1282.</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6490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336289-F17D-4020-A680-E636A551302A}"/>
              </a:ext>
            </a:extLst>
          </p:cNvPr>
          <p:cNvSpPr>
            <a:spLocks noGrp="1"/>
          </p:cNvSpPr>
          <p:nvPr>
            <p:ph type="sldNum" sz="quarter" idx="12"/>
          </p:nvPr>
        </p:nvSpPr>
        <p:spPr/>
        <p:txBody>
          <a:bodyPr/>
          <a:lstStyle/>
          <a:p>
            <a:fld id="{2515AB8F-1C56-49E9-90C8-78D22B0C1B97}" type="slidenum">
              <a:rPr lang="zh-CN" altLang="en-US" smtClean="0"/>
              <a:pPr/>
              <a:t>8</a:t>
            </a:fld>
            <a:endParaRPr lang="zh-CN" altLang="en-US" dirty="0"/>
          </a:p>
        </p:txBody>
      </p:sp>
      <p:sp>
        <p:nvSpPr>
          <p:cNvPr id="3" name="标题 2">
            <a:extLst>
              <a:ext uri="{FF2B5EF4-FFF2-40B4-BE49-F238E27FC236}">
                <a16:creationId xmlns:a16="http://schemas.microsoft.com/office/drawing/2014/main" id="{B8792DC7-8DFA-4FEF-9440-4C62CC736F6C}"/>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9D3D60A-7D99-480F-B4AA-C3BC75B2DB68}"/>
              </a:ext>
            </a:extLst>
          </p:cNvPr>
          <p:cNvPicPr>
            <a:picLocks noChangeAspect="1"/>
          </p:cNvPicPr>
          <p:nvPr/>
        </p:nvPicPr>
        <p:blipFill>
          <a:blip r:embed="rId2"/>
          <a:stretch>
            <a:fillRect/>
          </a:stretch>
        </p:blipFill>
        <p:spPr>
          <a:xfrm>
            <a:off x="0" y="0"/>
            <a:ext cx="12192000" cy="6867204"/>
          </a:xfrm>
          <a:prstGeom prst="rect">
            <a:avLst/>
          </a:prstGeom>
        </p:spPr>
      </p:pic>
    </p:spTree>
    <p:extLst>
      <p:ext uri="{BB962C8B-B14F-4D97-AF65-F5344CB8AC3E}">
        <p14:creationId xmlns:p14="http://schemas.microsoft.com/office/powerpoint/2010/main" val="315189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a:xfrm>
            <a:off x="4097999" y="3913911"/>
            <a:ext cx="3996000" cy="914400"/>
          </a:xfrm>
        </p:spPr>
        <p:txBody>
          <a:bodyPr/>
          <a:lstStyle/>
          <a:p>
            <a:r>
              <a:rPr lang="en-US" altLang="zh-CN" dirty="0"/>
              <a:t>Non-IID</a:t>
            </a:r>
            <a:endParaRPr lang="zh-CN" altLang="en-US" dirty="0"/>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34953</TotalTime>
  <Words>1664</Words>
  <Application>Microsoft Office PowerPoint</Application>
  <PresentationFormat>宽屏</PresentationFormat>
  <Paragraphs>195</Paragraphs>
  <Slides>36</Slides>
  <Notes>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36</vt:i4>
      </vt:variant>
    </vt:vector>
  </HeadingPairs>
  <TitlesOfParts>
    <vt:vector size="47" baseType="lpstr">
      <vt:lpstr>等线</vt:lpstr>
      <vt:lpstr>方正大标宋简体</vt:lpstr>
      <vt:lpstr>黑体</vt:lpstr>
      <vt:lpstr>微软雅黑</vt:lpstr>
      <vt:lpstr>微软雅黑</vt:lpstr>
      <vt:lpstr>Arial</vt:lpstr>
      <vt:lpstr>Calibri</vt:lpstr>
      <vt:lpstr>Cambria Math</vt:lpstr>
      <vt:lpstr>Wingdings</vt:lpstr>
      <vt:lpstr>Office 主题​​</vt:lpstr>
      <vt:lpstr>1_OfficePLUS</vt:lpstr>
      <vt:lpstr>PowerPoint 演示文稿</vt:lpstr>
      <vt:lpstr>PowerPoint 演示文稿</vt:lpstr>
      <vt:lpstr>PowerPoint 演示文稿</vt:lpstr>
      <vt:lpstr>大规模数据的产生</vt:lpstr>
      <vt:lpstr>云中心训练模式</vt:lpstr>
      <vt:lpstr>云中心训练模式的不足</vt:lpstr>
      <vt:lpstr>Standard Federated Learning[2]</vt:lpstr>
      <vt:lpstr>PowerPoint 演示文稿</vt:lpstr>
      <vt:lpstr>PowerPoint 演示文稿</vt:lpstr>
      <vt:lpstr>roadmap</vt:lpstr>
      <vt:lpstr>Non-IID的定义</vt:lpstr>
      <vt:lpstr>Non-IID的示例</vt:lpstr>
      <vt:lpstr>Non-IID的示例</vt:lpstr>
      <vt:lpstr>可以训练的原因</vt:lpstr>
      <vt:lpstr>精度损失</vt:lpstr>
      <vt:lpstr>Objective Inconsistency Problem</vt:lpstr>
      <vt:lpstr>Gradient Divergence/Local Dissimilarity</vt:lpstr>
      <vt:lpstr>刻画Non-IID</vt:lpstr>
      <vt:lpstr>刻画Non-IID</vt:lpstr>
      <vt:lpstr>为什么要刻画Non-IID</vt:lpstr>
      <vt:lpstr>Node Contribution</vt:lpstr>
      <vt:lpstr>Node Contribution</vt:lpstr>
      <vt:lpstr>基于Non-IID的研究方向</vt:lpstr>
      <vt:lpstr>数据集</vt:lpstr>
      <vt:lpstr>模拟Non-IID数据集</vt:lpstr>
      <vt:lpstr>PowerPoint 演示文稿</vt:lpstr>
      <vt:lpstr>roadmap</vt:lpstr>
      <vt:lpstr>Convergence Analysis</vt:lpstr>
      <vt:lpstr>Measurement of Node Contribution</vt:lpstr>
      <vt:lpstr>Adaptive Weight</vt:lpstr>
      <vt:lpstr>Federated Adaptive Weighting</vt:lpstr>
      <vt:lpstr>Evaluation and Analysis</vt:lpstr>
      <vt:lpstr>Evaluation and Analysis</vt:lpstr>
      <vt:lpstr>PowerPoint 演示文稿</vt:lpstr>
      <vt:lpstr>选择这个主题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成 新宇</cp:lastModifiedBy>
  <cp:revision>3056</cp:revision>
  <dcterms:created xsi:type="dcterms:W3CDTF">2018-12-16T05:38:48Z</dcterms:created>
  <dcterms:modified xsi:type="dcterms:W3CDTF">2021-06-16T20:32:43Z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